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0" r:id="rId2"/>
    <p:sldId id="258" r:id="rId3"/>
    <p:sldId id="259" r:id="rId4"/>
    <p:sldId id="261" r:id="rId5"/>
    <p:sldId id="262" r:id="rId6"/>
    <p:sldId id="263" r:id="rId7"/>
    <p:sldId id="264" r:id="rId8"/>
    <p:sldId id="265" r:id="rId9"/>
    <p:sldId id="267" r:id="rId10"/>
    <p:sldId id="268" r:id="rId11"/>
    <p:sldId id="266" r:id="rId12"/>
    <p:sldId id="270" r:id="rId13"/>
    <p:sldId id="271" r:id="rId14"/>
    <p:sldId id="269" r:id="rId15"/>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1164"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04/12/2013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04/12/2013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04/12/2013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04/12/2013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04/12/2013</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04/12/2013</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04/12/2013</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04/12/2013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04/12/2013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04/12/2013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04/12/2013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04/12/2013</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hyperlink" Target="http://www.google.com.co/url?sa=i&amp;rct=j&amp;q=&amp;esrc=s&amp;frm=1&amp;source=images&amp;cd=&amp;cad=rja&amp;docid=oU9-ZSzEvARO6M&amp;tbnid=5IHf45kRY2rAGM:&amp;ved=0CAUQjRw&amp;url=http://wasanga.com/edwardjimenez/las-tres-llaves-del-exito/&amp;ei=2CqdUrIgwpKRB_SZgLgF&amp;bvm=bv.57155469,d.eW0&amp;psig=AFQjCNFoi5NzcxtiaH3kaiN5NyLLrrh1Qg&amp;ust=1386118080322403" TargetMode="External"/><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hyperlink" Target="http://www.google.com.co/url?sa=i&amp;rct=j&amp;q=&amp;esrc=s&amp;frm=1&amp;source=images&amp;cd=&amp;cad=rja&amp;docid=oU9-ZSzEvARO6M&amp;tbnid=5IHf45kRY2rAGM:&amp;ved=0CAUQjRw&amp;url=http://wasanga.com/edwardjimenez/las-tres-llaves-del-exito/&amp;ei=2CqdUrIgwpKRB_SZgLgF&amp;bvm=bv.57155469,d.eW0&amp;psig=AFQjCNFoi5NzcxtiaH3kaiN5NyLLrrh1Qg&amp;ust=1386118080322403"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hyperlink" Target="https://www.google.com.co/url?q=http://www.tudocente.com/ano-de-la-fe-necesitamos-valientes-que-anuncien-la-fe/&amp;sa=U&amp;ei=8LWdUqreJ422kQeA4oGQBA&amp;ved=0CEwQ9QEwEjgo&amp;usg=AFQjCNF_W4WOGsGv89vgi192boN5CjyE5A"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hyperlink" Target="https://www.google.com.co/url?q=http://replicasalaapostasiaprofesional.blogspot.com/2011/07/y-como-nos-va-en-cuba-21-julio.html&amp;sa=U&amp;ei=T7udUr_zK9KikQf_oQE&amp;ved=0CEIQ9QEwDQ&amp;usg=AFQjCNG0tJwYVWMzsBCOmaHR6sLV-H1Upw"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hyperlink" Target="https://www.google.com.co/url?q=http://josueferrer.com/2010/11/19/imperdonable/&amp;sa=U&amp;ei=Fz2eUpqCJcPdkQeq44G4AQ&amp;ved=0CCwQ9QEwAg&amp;usg=AFQjCNGbFVHTjisJBJTDLCIXmlo9vYqojA"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s://encrypted-tbn3.gstatic.com/images?q=tbn:ANd9GcTKaNg32by65jWsH9hzecdOFqlZRnMw4y3MnWMsfIEBAT67WAVK7u_8BJFb"/>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266164"/>
            <a:ext cx="8208912" cy="6187171"/>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611560" y="3501008"/>
            <a:ext cx="7920880" cy="1323439"/>
          </a:xfrm>
          <a:prstGeom prst="rect">
            <a:avLst/>
          </a:prstGeom>
        </p:spPr>
        <p:txBody>
          <a:bodyPr wrap="square">
            <a:spAutoFit/>
          </a:bodyPr>
          <a:lstStyle/>
          <a:p>
            <a:pPr algn="ctr"/>
            <a:r>
              <a:rPr lang="es-CO" sz="4000" b="1" dirty="0">
                <a:latin typeface="Algerian" pitchFamily="82" charset="0"/>
              </a:rPr>
              <a:t>Las tres llaves del </a:t>
            </a:r>
            <a:r>
              <a:rPr lang="es-CO" sz="4000" b="1" dirty="0" smtClean="0">
                <a:latin typeface="Algerian" pitchFamily="82" charset="0"/>
              </a:rPr>
              <a:t>reino</a:t>
            </a:r>
          </a:p>
          <a:p>
            <a:pPr algn="ctr"/>
            <a:r>
              <a:rPr lang="es-CO" sz="4000" b="1" dirty="0" smtClean="0">
                <a:latin typeface="Algerian" pitchFamily="82" charset="0"/>
              </a:rPr>
              <a:t> </a:t>
            </a:r>
            <a:r>
              <a:rPr lang="es-CO" sz="4000" b="1" dirty="0">
                <a:latin typeface="Algerian" pitchFamily="82" charset="0"/>
              </a:rPr>
              <a:t>de los cielos</a:t>
            </a:r>
            <a:endParaRPr lang="es-CO" sz="4000" b="1" dirty="0"/>
          </a:p>
        </p:txBody>
      </p:sp>
    </p:spTree>
    <p:extLst>
      <p:ext uri="{BB962C8B-B14F-4D97-AF65-F5344CB8AC3E}">
        <p14:creationId xmlns:p14="http://schemas.microsoft.com/office/powerpoint/2010/main" val="67995742"/>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effectLst/>
      </p:bgPr>
    </p:bg>
    <p:spTree>
      <p:nvGrpSpPr>
        <p:cNvPr id="1" name=""/>
        <p:cNvGrpSpPr/>
        <p:nvPr/>
      </p:nvGrpSpPr>
      <p:grpSpPr>
        <a:xfrm>
          <a:off x="0" y="0"/>
          <a:ext cx="0" cy="0"/>
          <a:chOff x="0" y="0"/>
          <a:chExt cx="0" cy="0"/>
        </a:xfrm>
      </p:grpSpPr>
      <p:sp>
        <p:nvSpPr>
          <p:cNvPr id="4" name="AutoShape 2" descr="data:image/jpeg;base64,/9j/4AAQSkZJRgABAQAAAQABAAD/2wCEAAkGBhAPEA8PDxAPEA8PDw0PDw8PDw8PDw8PFRAVFBQQEhQXHCYeFxojGRQUHy8gIycpLC0sFR4xNTAqNSYrLCkBCQoKDQwOFA8PFSkcHBwtLCkpKSwsKSkpKSkpKSkpKSwpLCksKSwpKSkpKSwpKSksLCwpKSkpKSkpKSkpKSkpKf/AABEIAOEA4QMBIgACEQEDEQH/xAAbAAADAAMBAQAAAAAAAAAAAAAAAQIDBgcFBP/EADsQAAICAQIDBgQEBQIGAwAAAAABAhEDBBIFITEGEyJBUWFScYGRBzJCsRQjYqHBU9FygqLh8PEkM0T/xAAZAQEBAQEBAQAAAAAAAAAAAAAAAQMCBAX/xAAiEQEAAwADAAICAwEAAAAAAAAAAQIRAyExEhNBUQQyYSL/2gAMAwEAAhEDEQA/AN+2gkXtHtPe+Sx7R7S6DaNGNodFbR7Rox0FGTaG0GISDaXQ6BjHQNF7QURolRCjJtFQ0TQbS6DaNMRQUXQ6LpiNoNF0OiaMVD2l7QSGqx7Q2mSg2gY9oKJkoe0DHQUZNoKI1GOgMm0Q0Kh0XQUc67xFBtLoKGmI2htLodDUxFBtL2htGmIoKLSDaNMRQ6K2jURpiKFRkcQoLjGkNIvaPaNTEUJoybQ2jTEJDotRChq4hRBougoaYhINpe0No1cRtCi2hUTUxNBtLSHQ1cY6AyAXUxNBRVDSOHeIoKL2joGMe0e0tIdF0xj2hRkoKBiKCi2goamJ2ioug2jVxFBtMlDohjHQbS9o9pTEbQ2F0PaTTGOh0XQOI0xj2htMlA0DGKgMlCoKmgoraPaDEJDoqgoGJoC6GDGPaOiqHRHWJSCikiqBjHQJGSg2jUxG0e0ugoLjHQ9pVBRTE0G0vaKiJhbRUUNILidobS0hqIMRtHRW0KBiFEGjJtDaNXGMRbRKQ0xDHRW0VDTCoY0hjTE7QosGgmIoC6AGJSGojSHRy7LaG0pIraNEUG0qh0DE7Q2l0JoaYihF0FDTEiaKaAaYihnj8R7XaPBanmUmv0413j+/5f7nmx/EvQ2lLvoJtLdLEtvz5M5+UO/hP6bYijDpdVDLBZMc4zhLpODuL+pno6c4Q0goaGgaJaMhLRNGJoVGRoVFMTQtpVARE7R0VQUFSkPaVQUVMRQyqABbRjoaRy7wolUFDoqYVBtKoKGmJFRVBRDESFRUjVOJ9rZO1pVHam13005bveEeXL3f2ObXiPXdaTbqGy6nUQxwlkyNRhBOUm/JI0jUavWcUlKGC8OmTqUnyX/N8Uvbov7nxa3jU9RF4smp3JyT2p4Y+JdOSS8+f0PZ4R2mjp4ww5cO3HBKKniTtL4pQfX3ad+xl9kWn/G8cVqRsdyvQfh5ix85Zckp+co1F383bPRl2fnBfy8+Rr4MtZIv2dns6fURyRU4SUoS5qUXaZGu1cMOOeXI6hji5SfXl6L3ul9TbyHn7me2h6zg09LN59Fv0+aNyngT3YM0VzagvJ1+no/KmbhwDjUdXghmjy3XGcb/ACzX5lfp5r2aOfdou2WbJ4ot4o34MeOtzfVXN/8AZHk8H7RZ9M1jxZJQ3VkmtyX8x1fJ8nypfQw+6u9PT9Fpjv12tAaNwj8QqkseqS51WTGqa93H9S+XP2N2wZYzjGcJKUZJSjKLtST80zat4tGw89+O1JyVoKKoGipiGg2l0FFMY9oJGSg2k1MRtCi6CimISHRVBRNMTQF0BdMRQ0hoaRy7wUFDSKopiaCiqEExNEsyUTJBceF2s1Tx6XJTp5Hjw2uqWSag39mznvHG6hjXSd1FctySXh5eX+xv/bLSPLpcsItp0pRa6qUZKSf3Ro2k1vfxhljSzYZKVNclkXJ3H4Jc19X5o83LGzGvVw9ROetc13BcsXByuKknti8S2S9f8H3aHNnxzeOaVQ5OMrTj6Uuqf9qNx4/xTT6vSy3PuM+GMskcc2vFUbfdy6TT6V19jVdjWNStyk1vbk7cm1fNmfJlfGnHs+vQ4ZxnPp5t4pRjuvdCt2Nv1pvqV2p7Y5paeWPIse2coeKKlFpxkperT6Gkfx2LK1PJmttu8e1+FLyu0kZs0t8ZLHjtP9WRufl1UeSv52Z1nkmciXdo447mO3orGsqjJeJPnVrny5K/L3+puXA+wuny47y3llLnKcJLa37cuhy/hGrngcse6ov8qkt0b800bnwzguv1GLvdP3LVzg6zzxtSVPo/mn16M345ycZckfKN3GLtR2eekyxxKW9PxY9zqcY3zUja/wANuJ1iy4csklGayYnN7U4z/Mo3/Urr+o0nifZzWYrlmeKLk0/BPvJ/K/QwafdjSUlvSum4xk1z52muf3s6ja9xDictGTLuyGci4d2syYEo4Z5I85VjVPG218Er5cl0kmbdwn8QIZKWbHTS5yxPdb828b8SXnys7jlifenFuG0edtwEfPoeI4s63YskZrz2vmvmuq+p9RprKYTRQUAMKhjoKCYlIKKEwYQDAGEkOhjRFJFBQ6KqaCigYRJNFUBNV8+q0ynFxfmjkPFNJ3Gs1HcTjWKL71P8ly593fra5+h0ztVxv+EwOUOebI+6wR+LK11+Uer+RyjVwba00JOcnJyyy/VlzS/x/hGXJbrG/FX8/gtV2gWTHKLx83GSb3R96aXoLhPEd8IQnSdOKdVH/h+deX2N04V+HOGGBPPHflkrfNpR9ka5xnsvjwuSjGSjLrT+zMvqmY9afdG+Ph4hpI5FDE1hjG4p5HFd4ufK5eUV7W3RtemwYMeCOP8AjMHdwiopYoXJ0vZW2aNOWTHybWRLp3iqXyUvL62fbh4ilacMkZKt0a3KNq+q/f2OImeOPHc1ryflg4vwSOWc5Y7Uf0OSSlJ+bryPV7Ca/NpsWfGlcZZU07vmoJOv7fYy8F7O6jXz5txwJu2o7U1f3f8A5yOl6LgODBCMIY41FVdW37s04q235Sy5bVz4w1fHw/Jqn4k1F/c9GfYrG41+6Nkx40uir6GSj0PNjm3E+wE484JSXlXJmu6rh+bD4Zwb5+dqa91LqztjR82p0OPIqnGMl7o5tWLew7raa+S4zh4lkg7Upbkq3NuGZJeSmuv1vobVwztpqsaW6Uc8a/JnXdZ0uXJZI3GT+aMPbfhGDBPHsi43Gc3LntbTpRT9er6+hr2n1a7ptpOXNu7uCu+fr1PNa00nIl6qxHJGzDp2g7Z6XI1Gcpaeb5bc62xb/pyfll9z3Yu+a5p+a5p/I48s6UItyrf1hTaXL0dpn2aXi2TS24ZMmBJbml48XrcsUvLr0Oq/yN9cW/j/AKdXoKNL0P4hqKX8RCMo/wCrhbTr1eKXP7G6xaaTXR018qPRW8W8YWpNfSoKKBo61xidoiqAaqdo4oYzlVJBQkVZUSJlSYqAknJNRTlJpRinKTfJJJW2/oZDS+3HHE70cH4UlPVyX6YdY4F7y5X7fM5mcjXVa7ONZ7Rcflqcv8RHlFKePRxdqoP82dr1l+yR6/YDsz/+nIrSvZu/U/OZ4fAeDy1moS/Qqv0jjT5L5tUdb02njjjGEUlGKSSRlT/qflLbkmKx8YNwPP13BceVVJHppBRswaLxPsAmm4TXykjS5aR4888cub7twddHKDTTX0s7XkhaOVdrNP3etT6Kclzr4o7f3SMeWPJb8M9zDfuyc1LR6dpJfy0nXxLk/wBj2GjV/wAPsyennD/Tyv5VJJ/ubXRpSdrDO8ZaYY3EKLJaOnCGY5yMrREoWBr/AGjTnjcKu/I55r+D5op8ntZ13Nw2M+p5er4E2+iaXqc2rE+uqzMeOS5HJKMabcWr3N+Knyt+h6GXBPPyTcnKko22vOo35rzNw1vZ9SfijSXwqieB8ChDLaXJepj9Mb02+6cyWux7F664xliU02vGkrXPq6OsaLC4Y8cH1jCEX9El/gy4o0kWa1pFfGNrzb0gHQqO3J0AUMaIGMKCgQzyO0HHf4VQUYp5Mje3deyl15rq/YkzhEa9cDxOF9qcWVqGRd1kdJbneOT9Iy8n7M9fUamOOEpze2EIuUm/JJW2ImJWazHUvM7S8cWkw7l4s2R93gh13ZH5tfClzfyOW5VKT7q3OcpueWd+LJmk+cn9z0eNcdlqMj1LT8SePSwf6MPnla9Zfsj3OwnZ3c/4nIv+BNdX8RhbbzkN6xHHXfy2LsvwNaXCk1/Mnzm/f0PaoaQ6N4jHnmd7TQ6KoSRUTKJzn8S9Ntliyq+V9PZp19rOkSRqfb7R79PfwyTfyfhf7mfJ/WWnH/aHx9hMu3NqMfRSjDLH5XX+Ubujm3ZDNs1WCT5LJCWKrdclSX/SjpKZOKdq65oyxMVF0KjVihoFEugogEg2lUBRgyadS6oxYuHwi7S5n1joCVEKKoKAkEU0IAoAACUhjFKVJt9Fzb9ERWDVauGNJznGFvbFydJy9DRuIazU1PBnd95bqaWTFP8AqxS6Vz6LmvQ+ri3FsWrdSU8bg33WSP8AMi4v44cuteXNHmRVKr6O+Tbhy5JpP5+Zha/6eilM9Y8GBpJPxcqbdc/b/wBmHW8VyZIy08ssnpce15E/1Lyx7utP0vovdFcQ1LilCCvJk8MUvfq/l5/Q8rNic5w02LxVJbn55Mj6v5GUTOtsjO32cB4TLX6m5Ksa6+kYeUV8+X2OsafTxhGMIqoxSSR53ZvgkdLhUf1PnN+sj16PVSuQ8l7fKU0NDoaR2zKhSdFMw58jStKwOVa78RdbGc1/OjUpJqGCG2NfpuUW+XqLJ2j1WqxPvZy2y/S44r9edR5GHtFq+IrPkre47pNOebatu51tjuVKmkfDw15Gpd4oRflGNt3fO3Z4L2tHWvoUrX9PVw5O67qceXd5YyXrXKR1XG7Sa6Pmvkcngt0Gv6f7xf8AszpXZ3Vd7psMvPYov5x8L/Y14J/DHnjyXohQ6A9LzENAhoIQUMAFQDAoEDAQAKh0FBSoCgAkxZp0mzMJo5HMu0GdwyylDFs62kqhL32+T90fLpeM4p2nLZJJycJcny9PU6ZreF4sqanFP9zmva7h2DRZ8acZSjKO+SSulbpc/Llz+hjyVzt6OO2zjz9RrHFPK/8A7cy24ofqhj+J+jfL6JG0/h92er/5E16qF+vm0a3wfQy1uoTXSTTT+GHrfqdb0WlWKEYRVKKSJxV3tea2dM9BQAeh5TCxBQAY8qdcjIkKaCw5B254WnqZueWUN22bVeFNrk7XXoeLwxYsLbeaMk+SbbXL05+50btPwjSylvzd65JV4HXL3NI1/CouVYIzUfSctz/Y8l+KZmXspyRjLpuI4m6WTG3uj4VON+Lwvl9Ub92F1F4suL/TyWvlJX+6Zy+XC54r3Y9suUoScWradpW1y6G5/h7xqOTVZYR3eLFue5Nc4yX+7HHsWzDk7pMuiiaGh0et4koaKEygAQADALCgASQwQAADsCfoA7ABDACKVGu9qeyr1u2pJbeidmxoCTGkTjxOzfZuOjhXJzfVr9ke5QrGWCZ0AIdlQCCwAaYNBYwPj1HC8WR+OKl8y8PD8UPywivlFH02KyYuvF7TcC/isLhGlPrFv1PJ7Hdjp6TJLNkcdzjtSjzpWbeBz8Y3V+c5hoZIzpyYgYrKGIdiAAAAAKAYCoYgAACwAEAAQAxIGAAAUUMLEAAAAAUMQwAQwAVgANAMBDAEwENgIKAACgAAAEwCgCgAGgABUADAAAaEwAAQwAAAAAAAAEAAAAAACGAAIEAAA2AACAAABIAIAAAoYwAAAAA//9k="/>
          <p:cNvSpPr>
            <a:spLocks noChangeAspect="1" noChangeArrowheads="1"/>
          </p:cNvSpPr>
          <p:nvPr/>
        </p:nvSpPr>
        <p:spPr bwMode="auto">
          <a:xfrm>
            <a:off x="63500" y="-38417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sp>
        <p:nvSpPr>
          <p:cNvPr id="5" name="AutoShape 4" descr="data:image/jpeg;base64,/9j/4AAQSkZJRgABAQAAAQABAAD/2wCEAAkGBhAPEA8PDxAPEA8PDw0PDw8PDw8PDw8PFRAVFBQQEhQXHCYeFxojGRQUHy8gIycpLC0sFR4xNTAqNSYrLCkBCQoKDQwOFA8PFSkcHBwtLCkpKSwsKSkpKSkpKSkpKSwpLCksKSwpKSkpKSwpKSksLCwpKSkpKSkpKSkpKSkpKf/AABEIAOEA4QMBIgACEQEDEQH/xAAbAAADAAMBAQAAAAAAAAAAAAAAAQIDBgcFBP/EADsQAAICAQIDBgQEBQIGAwAAAAABAhEDBBIFITEGEyJBUWFScYGRBzJCsRQjYqHBU9FygqLh8PEkM0T/xAAZAQEBAQEBAQAAAAAAAAAAAAAAAQMCBAX/xAAiEQEAAwADAAICAwEAAAAAAAAAAQIRAyExEhNBUQQyYSL/2gAMAwEAAhEDEQA/AN+2gkXtHtPe+Sx7R7S6DaNGNodFbR7Rox0FGTaG0GISDaXQ6BjHQNF7QURolRCjJtFQ0TQbS6DaNMRQUXQ6LpiNoNF0OiaMVD2l7QSGqx7Q2mSg2gY9oKJkoe0DHQUZNoKI1GOgMm0Q0Kh0XQUc67xFBtLoKGmI2htLodDUxFBtL2htGmIoKLSDaNMRQ6K2jURpiKFRkcQoLjGkNIvaPaNTEUJoybQ2jTEJDotRChq4hRBougoaYhINpe0No1cRtCi2hUTUxNBtLSHQ1cY6AyAXUxNBRVDSOHeIoKL2joGMe0e0tIdF0xj2hRkoKBiKCi2goamJ2ioug2jVxFBtMlDohjHQbS9o9pTEbQ2F0PaTTGOh0XQOI0xj2htMlA0DGKgMlCoKmgoraPaDEJDoqgoGJoC6GDGPaOiqHRHWJSCikiqBjHQJGSg2jUxG0e0ugoLjHQ9pVBRTE0G0vaKiJhbRUUNILidobS0hqIMRtHRW0KBiFEGjJtDaNXGMRbRKQ0xDHRW0VDTCoY0hjTE7QosGgmIoC6AGJSGojSHRy7LaG0pIraNEUG0qh0DE7Q2l0JoaYihF0FDTEiaKaAaYihnj8R7XaPBanmUmv0413j+/5f7nmx/EvQ2lLvoJtLdLEtvz5M5+UO/hP6bYijDpdVDLBZMc4zhLpODuL+pno6c4Q0goaGgaJaMhLRNGJoVGRoVFMTQtpVARE7R0VQUFSkPaVQUVMRQyqABbRjoaRy7wolUFDoqYVBtKoKGmJFRVBRDESFRUjVOJ9rZO1pVHam13005bveEeXL3f2ObXiPXdaTbqGy6nUQxwlkyNRhBOUm/JI0jUavWcUlKGC8OmTqUnyX/N8Uvbov7nxa3jU9RF4smp3JyT2p4Y+JdOSS8+f0PZ4R2mjp4ww5cO3HBKKniTtL4pQfX3ad+xl9kWn/G8cVqRsdyvQfh5ix85Zckp+co1F383bPRl2fnBfy8+Rr4MtZIv2dns6fURyRU4SUoS5qUXaZGu1cMOOeXI6hji5SfXl6L3ul9TbyHn7me2h6zg09LN59Fv0+aNyngT3YM0VzagvJ1+no/KmbhwDjUdXghmjy3XGcb/ACzX5lfp5r2aOfdou2WbJ4ot4o34MeOtzfVXN/8AZHk8H7RZ9M1jxZJQ3VkmtyX8x1fJ8nypfQw+6u9PT9Fpjv12tAaNwj8QqkseqS51WTGqa93H9S+XP2N2wZYzjGcJKUZJSjKLtST80zat4tGw89+O1JyVoKKoGipiGg2l0FFMY9oJGSg2k1MRtCi6CimISHRVBRNMTQF0BdMRQ0hoaRy7wUFDSKopiaCiqEExNEsyUTJBceF2s1Tx6XJTp5Hjw2uqWSag39mznvHG6hjXSd1FctySXh5eX+xv/bLSPLpcsItp0pRa6qUZKSf3Ro2k1vfxhljSzYZKVNclkXJ3H4Jc19X5o83LGzGvVw9ROetc13BcsXByuKknti8S2S9f8H3aHNnxzeOaVQ5OMrTj6Uuqf9qNx4/xTT6vSy3PuM+GMskcc2vFUbfdy6TT6V19jVdjWNStyk1vbk7cm1fNmfJlfGnHs+vQ4ZxnPp5t4pRjuvdCt2Nv1pvqV2p7Y5paeWPIse2coeKKlFpxkperT6Gkfx2LK1PJmttu8e1+FLyu0kZs0t8ZLHjtP9WRufl1UeSv52Z1nkmciXdo447mO3orGsqjJeJPnVrny5K/L3+puXA+wuny47y3llLnKcJLa37cuhy/hGrngcse6ov8qkt0b800bnwzguv1GLvdP3LVzg6zzxtSVPo/mn16M345ycZckfKN3GLtR2eekyxxKW9PxY9zqcY3zUja/wANuJ1iy4csklGayYnN7U4z/Mo3/Urr+o0nifZzWYrlmeKLk0/BPvJ/K/QwafdjSUlvSum4xk1z52muf3s6ja9xDictGTLuyGci4d2syYEo4Z5I85VjVPG218Er5cl0kmbdwn8QIZKWbHTS5yxPdb828b8SXnys7jlifenFuG0edtwEfPoeI4s63YskZrz2vmvmuq+p9RprKYTRQUAMKhjoKCYlIKKEwYQDAGEkOhjRFJFBQ6KqaCigYRJNFUBNV8+q0ynFxfmjkPFNJ3Gs1HcTjWKL71P8ly593fra5+h0ztVxv+EwOUOebI+6wR+LK11+Uer+RyjVwba00JOcnJyyy/VlzS/x/hGXJbrG/FX8/gtV2gWTHKLx83GSb3R96aXoLhPEd8IQnSdOKdVH/h+deX2N04V+HOGGBPPHflkrfNpR9ka5xnsvjwuSjGSjLrT+zMvqmY9afdG+Ph4hpI5FDE1hjG4p5HFd4ufK5eUV7W3RtemwYMeCOP8AjMHdwiopYoXJ0vZW2aNOWTHybWRLp3iqXyUvL62fbh4ilacMkZKt0a3KNq+q/f2OImeOPHc1ryflg4vwSOWc5Y7Uf0OSSlJ+bryPV7Ca/NpsWfGlcZZU07vmoJOv7fYy8F7O6jXz5txwJu2o7U1f3f8A5yOl6LgODBCMIY41FVdW37s04q235Sy5bVz4w1fHw/Jqn4k1F/c9GfYrG41+6Nkx40uir6GSj0PNjm3E+wE484JSXlXJmu6rh+bD4Zwb5+dqa91LqztjR82p0OPIqnGMl7o5tWLew7raa+S4zh4lkg7Upbkq3NuGZJeSmuv1vobVwztpqsaW6Uc8a/JnXdZ0uXJZI3GT+aMPbfhGDBPHsi43Gc3LntbTpRT9er6+hr2n1a7ptpOXNu7uCu+fr1PNa00nIl6qxHJGzDp2g7Z6XI1Gcpaeb5bc62xb/pyfll9z3Yu+a5p+a5p/I48s6UItyrf1hTaXL0dpn2aXi2TS24ZMmBJbml48XrcsUvLr0Oq/yN9cW/j/AKdXoKNL0P4hqKX8RCMo/wCrhbTr1eKXP7G6xaaTXR018qPRW8W8YWpNfSoKKBo61xidoiqAaqdo4oYzlVJBQkVZUSJlSYqAknJNRTlJpRinKTfJJJW2/oZDS+3HHE70cH4UlPVyX6YdY4F7y5X7fM5mcjXVa7ONZ7Rcflqcv8RHlFKePRxdqoP82dr1l+yR6/YDsz/+nIrSvZu/U/OZ4fAeDy1moS/Qqv0jjT5L5tUdb02njjjGEUlGKSSRlT/qflLbkmKx8YNwPP13BceVVJHppBRswaLxPsAmm4TXykjS5aR4888cub7twddHKDTTX0s7XkhaOVdrNP3etT6Kclzr4o7f3SMeWPJb8M9zDfuyc1LR6dpJfy0nXxLk/wBj2GjV/wAPsyennD/Tyv5VJJ/ubXRpSdrDO8ZaYY3EKLJaOnCGY5yMrREoWBr/AGjTnjcKu/I55r+D5op8ntZ13Nw2M+p5er4E2+iaXqc2rE+uqzMeOS5HJKMabcWr3N+Knyt+h6GXBPPyTcnKko22vOo35rzNw1vZ9SfijSXwqieB8ChDLaXJepj9Mb02+6cyWux7F664xliU02vGkrXPq6OsaLC4Y8cH1jCEX9El/gy4o0kWa1pFfGNrzb0gHQqO3J0AUMaIGMKCgQzyO0HHf4VQUYp5Mje3deyl15rq/YkzhEa9cDxOF9qcWVqGRd1kdJbneOT9Iy8n7M9fUamOOEpze2EIuUm/JJW2ImJWazHUvM7S8cWkw7l4s2R93gh13ZH5tfClzfyOW5VKT7q3OcpueWd+LJmk+cn9z0eNcdlqMj1LT8SePSwf6MPnla9Zfsj3OwnZ3c/4nIv+BNdX8RhbbzkN6xHHXfy2LsvwNaXCk1/Mnzm/f0PaoaQ6N4jHnmd7TQ6KoSRUTKJzn8S9Ntliyq+V9PZp19rOkSRqfb7R79PfwyTfyfhf7mfJ/WWnH/aHx9hMu3NqMfRSjDLH5XX+Ubujm3ZDNs1WCT5LJCWKrdclSX/SjpKZOKdq65oyxMVF0KjVihoFEugogEg2lUBRgyadS6oxYuHwi7S5n1joCVEKKoKAkEU0IAoAACUhjFKVJt9Fzb9ERWDVauGNJznGFvbFydJy9DRuIazU1PBnd95bqaWTFP8AqxS6Vz6LmvQ+ri3FsWrdSU8bg33WSP8AMi4v44cuteXNHmRVKr6O+Tbhy5JpP5+Zha/6eilM9Y8GBpJPxcqbdc/b/wBmHW8VyZIy08ssnpce15E/1Lyx7utP0vovdFcQ1LilCCvJk8MUvfq/l5/Q8rNic5w02LxVJbn55Mj6v5GUTOtsjO32cB4TLX6m5Ksa6+kYeUV8+X2OsafTxhGMIqoxSSR53ZvgkdLhUf1PnN+sj16PVSuQ8l7fKU0NDoaR2zKhSdFMw58jStKwOVa78RdbGc1/OjUpJqGCG2NfpuUW+XqLJ2j1WqxPvZy2y/S44r9edR5GHtFq+IrPkre47pNOebatu51tjuVKmkfDw15Gpd4oRflGNt3fO3Z4L2tHWvoUrX9PVw5O67qceXd5YyXrXKR1XG7Sa6Pmvkcngt0Gv6f7xf8AszpXZ3Vd7psMvPYov5x8L/Y14J/DHnjyXohQ6A9LzENAhoIQUMAFQDAoEDAQAKh0FBSoCgAkxZp0mzMJo5HMu0GdwyylDFs62kqhL32+T90fLpeM4p2nLZJJycJcny9PU6ZreF4sqanFP9zmva7h2DRZ8acZSjKO+SSulbpc/Llz+hjyVzt6OO2zjz9RrHFPK/8A7cy24ofqhj+J+jfL6JG0/h92er/5E16qF+vm0a3wfQy1uoTXSTTT+GHrfqdb0WlWKEYRVKKSJxV3tea2dM9BQAeh5TCxBQAY8qdcjIkKaCw5B254WnqZueWUN22bVeFNrk7XXoeLwxYsLbeaMk+SbbXL05+50btPwjSylvzd65JV4HXL3NI1/CouVYIzUfSctz/Y8l+KZmXspyRjLpuI4m6WTG3uj4VON+Lwvl9Ub92F1F4suL/TyWvlJX+6Zy+XC54r3Y9suUoScWradpW1y6G5/h7xqOTVZYR3eLFue5Nc4yX+7HHsWzDk7pMuiiaGh0et4koaKEygAQADALCgASQwQAADsCfoA7ABDACKVGu9qeyr1u2pJbeidmxoCTGkTjxOzfZuOjhXJzfVr9ke5QrGWCZ0AIdlQCCwAaYNBYwPj1HC8WR+OKl8y8PD8UPywivlFH02KyYuvF7TcC/isLhGlPrFv1PJ7Hdjp6TJLNkcdzjtSjzpWbeBz8Y3V+c5hoZIzpyYgYrKGIdiAAAAAKAYCoYgAACwAEAAQAxIGAAAUUMLEAAAAAUMQwAQwAVgANAMBDAEwENgIKAACgAAAEwCgCgAGgABUADAAAaEwAAQwAAAAAAAAEAAAAAACGAAIEAAA2AACAAABIAIAAAoYwAAAAA//9k=">
            <a:hlinkClick r:id="rId2"/>
          </p:cNvPr>
          <p:cNvSpPr>
            <a:spLocks noChangeAspect="1" noChangeArrowheads="1"/>
          </p:cNvSpPr>
          <p:nvPr/>
        </p:nvSpPr>
        <p:spPr bwMode="auto">
          <a:xfrm>
            <a:off x="28575" y="-1371600"/>
            <a:ext cx="2857500" cy="28575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1032" name="Picture 8" descr="Las tres llaves que llevan al exito a los networker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5900" y="710209"/>
            <a:ext cx="8676579" cy="5299286"/>
          </a:xfrm>
          <a:prstGeom prst="rect">
            <a:avLst/>
          </a:prstGeom>
          <a:blipFill>
            <a:blip r:embed="rId4"/>
            <a:tile tx="0" ty="0" sx="100000" sy="100000" flip="none" algn="tl"/>
          </a:blipFill>
        </p:spPr>
      </p:pic>
      <p:sp>
        <p:nvSpPr>
          <p:cNvPr id="7" name="6 Rectángulo"/>
          <p:cNvSpPr/>
          <p:nvPr/>
        </p:nvSpPr>
        <p:spPr>
          <a:xfrm rot="19111466">
            <a:off x="1142029" y="4174171"/>
            <a:ext cx="2319851" cy="523220"/>
          </a:xfrm>
          <a:prstGeom prst="rect">
            <a:avLst/>
          </a:prstGeom>
        </p:spPr>
        <p:txBody>
          <a:bodyPr wrap="square">
            <a:spAutoFit/>
          </a:bodyPr>
          <a:lstStyle/>
          <a:p>
            <a:r>
              <a:rPr lang="es-CO" sz="2000" b="1" dirty="0" smtClean="0"/>
              <a:t>FE. Juan 3:16</a:t>
            </a:r>
            <a:r>
              <a:rPr lang="es-CO" sz="2800" b="1" dirty="0" smtClean="0"/>
              <a:t>.</a:t>
            </a:r>
            <a:endParaRPr lang="es-CO" sz="2800" b="1" dirty="0"/>
          </a:p>
        </p:txBody>
      </p:sp>
      <p:sp>
        <p:nvSpPr>
          <p:cNvPr id="8" name="7 Rectángulo"/>
          <p:cNvSpPr/>
          <p:nvPr/>
        </p:nvSpPr>
        <p:spPr>
          <a:xfrm rot="4198893">
            <a:off x="3536128" y="4204300"/>
            <a:ext cx="2048556" cy="707886"/>
          </a:xfrm>
          <a:prstGeom prst="rect">
            <a:avLst/>
          </a:prstGeom>
        </p:spPr>
        <p:txBody>
          <a:bodyPr wrap="square">
            <a:spAutoFit/>
          </a:bodyPr>
          <a:lstStyle/>
          <a:p>
            <a:r>
              <a:rPr lang="es-CO" sz="2000" b="1" dirty="0" smtClean="0"/>
              <a:t>Arrepentimiento Hech.3:19 </a:t>
            </a:r>
            <a:endParaRPr lang="es-CO" sz="2000" b="1" dirty="0"/>
          </a:p>
        </p:txBody>
      </p:sp>
      <p:sp>
        <p:nvSpPr>
          <p:cNvPr id="9" name="8 Rectángulo"/>
          <p:cNvSpPr/>
          <p:nvPr/>
        </p:nvSpPr>
        <p:spPr>
          <a:xfrm rot="902805">
            <a:off x="5254277" y="3243855"/>
            <a:ext cx="2872759" cy="461665"/>
          </a:xfrm>
          <a:prstGeom prst="rect">
            <a:avLst/>
          </a:prstGeom>
        </p:spPr>
        <p:txBody>
          <a:bodyPr wrap="square">
            <a:spAutoFit/>
          </a:bodyPr>
          <a:lstStyle/>
          <a:p>
            <a:r>
              <a:rPr lang="es-CO" sz="2400" b="1" dirty="0" smtClean="0"/>
              <a:t>Bautismo Rom.10:48</a:t>
            </a:r>
            <a:r>
              <a:rPr lang="es-CO" b="1" dirty="0" smtClean="0"/>
              <a:t>.</a:t>
            </a:r>
            <a:endParaRPr lang="es-CO" b="1" dirty="0"/>
          </a:p>
        </p:txBody>
      </p:sp>
      <p:sp>
        <p:nvSpPr>
          <p:cNvPr id="10" name="9 Rectángulo"/>
          <p:cNvSpPr/>
          <p:nvPr/>
        </p:nvSpPr>
        <p:spPr>
          <a:xfrm>
            <a:off x="683567" y="6046066"/>
            <a:ext cx="7454147" cy="646331"/>
          </a:xfrm>
          <a:prstGeom prst="rect">
            <a:avLst/>
          </a:prstGeom>
        </p:spPr>
        <p:txBody>
          <a:bodyPr wrap="square">
            <a:spAutoFit/>
          </a:bodyPr>
          <a:lstStyle/>
          <a:p>
            <a:pPr algn="ctr"/>
            <a:r>
              <a:rPr lang="es-CO" sz="2800" dirty="0" smtClean="0"/>
              <a:t>     </a:t>
            </a:r>
            <a:r>
              <a:rPr lang="es-CO" sz="3600" b="1" dirty="0" smtClean="0">
                <a:solidFill>
                  <a:schemeClr val="bg1"/>
                </a:solidFill>
              </a:rPr>
              <a:t>No </a:t>
            </a:r>
            <a:r>
              <a:rPr lang="es-CO" sz="3600" b="1" dirty="0">
                <a:solidFill>
                  <a:schemeClr val="bg1"/>
                </a:solidFill>
              </a:rPr>
              <a:t>te conformes con saberlo, </a:t>
            </a:r>
            <a:r>
              <a:rPr lang="es-CO" sz="3600" b="1" dirty="0" smtClean="0">
                <a:solidFill>
                  <a:schemeClr val="bg1"/>
                </a:solidFill>
              </a:rPr>
              <a:t>vívelo</a:t>
            </a:r>
            <a:endParaRPr lang="es-CO" sz="2800" b="1" dirty="0">
              <a:solidFill>
                <a:schemeClr val="bg1"/>
              </a:solidFill>
            </a:endParaRPr>
          </a:p>
        </p:txBody>
      </p:sp>
      <p:sp>
        <p:nvSpPr>
          <p:cNvPr id="11" name="10 Rectángulo"/>
          <p:cNvSpPr/>
          <p:nvPr/>
        </p:nvSpPr>
        <p:spPr>
          <a:xfrm>
            <a:off x="222116" y="977577"/>
            <a:ext cx="8676579" cy="584775"/>
          </a:xfrm>
          <a:prstGeom prst="rect">
            <a:avLst/>
          </a:prstGeom>
        </p:spPr>
        <p:txBody>
          <a:bodyPr wrap="square">
            <a:spAutoFit/>
          </a:bodyPr>
          <a:lstStyle/>
          <a:p>
            <a:pPr algn="ctr"/>
            <a:r>
              <a:rPr lang="es-CO" sz="3200" b="1" dirty="0">
                <a:latin typeface="Agency FB" pitchFamily="34" charset="0"/>
              </a:rPr>
              <a:t>Estas tres llaves son las herramientas del Espíritu Santo</a:t>
            </a:r>
          </a:p>
        </p:txBody>
      </p:sp>
    </p:spTree>
    <p:extLst>
      <p:ext uri="{BB962C8B-B14F-4D97-AF65-F5344CB8AC3E}">
        <p14:creationId xmlns:p14="http://schemas.microsoft.com/office/powerpoint/2010/main" val="296810081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down)">
                                      <p:cBhvr>
                                        <p:cTn id="7" dur="580">
                                          <p:stCondLst>
                                            <p:cond delay="0"/>
                                          </p:stCondLst>
                                        </p:cTn>
                                        <p:tgtEl>
                                          <p:spTgt spid="10"/>
                                        </p:tgtEl>
                                      </p:cBhvr>
                                    </p:animEffect>
                                    <p:anim calcmode="lin" valueType="num">
                                      <p:cBhvr>
                                        <p:cTn id="8" dur="1822"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10"/>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10"/>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10"/>
                                        </p:tgtEl>
                                        <p:attrNameLst>
                                          <p:attrName>ppt_y</p:attrName>
                                        </p:attrNameLst>
                                      </p:cBhvr>
                                      <p:tavLst>
                                        <p:tav tm="0" fmla="#ppt_y-sin(pi*$)/81">
                                          <p:val>
                                            <p:fltVal val="0"/>
                                          </p:val>
                                        </p:tav>
                                        <p:tav tm="100000">
                                          <p:val>
                                            <p:fltVal val="1"/>
                                          </p:val>
                                        </p:tav>
                                      </p:tavLst>
                                    </p:anim>
                                    <p:animScale>
                                      <p:cBhvr>
                                        <p:cTn id="13" dur="26">
                                          <p:stCondLst>
                                            <p:cond delay="650"/>
                                          </p:stCondLst>
                                        </p:cTn>
                                        <p:tgtEl>
                                          <p:spTgt spid="10"/>
                                        </p:tgtEl>
                                      </p:cBhvr>
                                      <p:to x="100000" y="60000"/>
                                    </p:animScale>
                                    <p:animScale>
                                      <p:cBhvr>
                                        <p:cTn id="14" dur="166" decel="50000">
                                          <p:stCondLst>
                                            <p:cond delay="676"/>
                                          </p:stCondLst>
                                        </p:cTn>
                                        <p:tgtEl>
                                          <p:spTgt spid="10"/>
                                        </p:tgtEl>
                                      </p:cBhvr>
                                      <p:to x="100000" y="100000"/>
                                    </p:animScale>
                                    <p:animScale>
                                      <p:cBhvr>
                                        <p:cTn id="15" dur="26">
                                          <p:stCondLst>
                                            <p:cond delay="1312"/>
                                          </p:stCondLst>
                                        </p:cTn>
                                        <p:tgtEl>
                                          <p:spTgt spid="10"/>
                                        </p:tgtEl>
                                      </p:cBhvr>
                                      <p:to x="100000" y="80000"/>
                                    </p:animScale>
                                    <p:animScale>
                                      <p:cBhvr>
                                        <p:cTn id="16" dur="166" decel="50000">
                                          <p:stCondLst>
                                            <p:cond delay="1338"/>
                                          </p:stCondLst>
                                        </p:cTn>
                                        <p:tgtEl>
                                          <p:spTgt spid="10"/>
                                        </p:tgtEl>
                                      </p:cBhvr>
                                      <p:to x="100000" y="100000"/>
                                    </p:animScale>
                                    <p:animScale>
                                      <p:cBhvr>
                                        <p:cTn id="17" dur="26">
                                          <p:stCondLst>
                                            <p:cond delay="1642"/>
                                          </p:stCondLst>
                                        </p:cTn>
                                        <p:tgtEl>
                                          <p:spTgt spid="10"/>
                                        </p:tgtEl>
                                      </p:cBhvr>
                                      <p:to x="100000" y="90000"/>
                                    </p:animScale>
                                    <p:animScale>
                                      <p:cBhvr>
                                        <p:cTn id="18" dur="166" decel="50000">
                                          <p:stCondLst>
                                            <p:cond delay="1668"/>
                                          </p:stCondLst>
                                        </p:cTn>
                                        <p:tgtEl>
                                          <p:spTgt spid="10"/>
                                        </p:tgtEl>
                                      </p:cBhvr>
                                      <p:to x="100000" y="100000"/>
                                    </p:animScale>
                                    <p:animScale>
                                      <p:cBhvr>
                                        <p:cTn id="19" dur="26">
                                          <p:stCondLst>
                                            <p:cond delay="1808"/>
                                          </p:stCondLst>
                                        </p:cTn>
                                        <p:tgtEl>
                                          <p:spTgt spid="10"/>
                                        </p:tgtEl>
                                      </p:cBhvr>
                                      <p:to x="100000" y="95000"/>
                                    </p:animScale>
                                    <p:animScale>
                                      <p:cBhvr>
                                        <p:cTn id="20" dur="166" decel="50000">
                                          <p:stCondLst>
                                            <p:cond delay="1834"/>
                                          </p:stCondLst>
                                        </p:cTn>
                                        <p:tgtEl>
                                          <p:spTgt spid="10"/>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772817"/>
            <a:ext cx="8229600" cy="720080"/>
          </a:xfrm>
        </p:spPr>
        <p:txBody>
          <a:bodyPr>
            <a:normAutofit fontScale="70000" lnSpcReduction="20000"/>
          </a:bodyPr>
          <a:lstStyle/>
          <a:p>
            <a:pPr marL="0" indent="0">
              <a:buNone/>
            </a:pPr>
            <a:r>
              <a:rPr lang="es-CO" sz="4000" b="1" dirty="0" smtClean="0"/>
              <a:t>Arrepentimiento como herramienta del Espíritu Santo:</a:t>
            </a:r>
            <a:endParaRPr lang="es-CO" dirty="0"/>
          </a:p>
        </p:txBody>
      </p:sp>
      <p:sp>
        <p:nvSpPr>
          <p:cNvPr id="5" name="AutoShape 6" descr="data:image/jpeg;base64,/9j/4AAQSkZJRgABAQAAAQABAAD/2wCEAAkGBhAPEA8PDxAPEA8PDw0PDw8PDw8PDw8PFRAVFBQQEhQXHCYeFxojGRQUHy8gIycpLC0sFR4xNTAqNSYrLCkBCQoKDQwOFA8PFSkcHBwtLCkpKSwsKSkpKSkpKSkpKSwpLCksKSwpKSkpKSwpKSksLCwpKSkpKSkpKSkpKSkpKf/AABEIAOEA4QMBIgACEQEDEQH/xAAbAAADAAMBAQAAAAAAAAAAAAAAAQIDBgcFBP/EADsQAAICAQIDBgQEBQIGAwAAAAABAhEDBBIFITEGEyJBUWFScYGRBzJCsRQjYqHBU9FygqLh8PEkM0T/xAAZAQEBAQEBAQAAAAAAAAAAAAAAAQMCBAX/xAAiEQEAAwADAAICAwEAAAAAAAAAAQIRAyExEhNBUQQyYSL/2gAMAwEAAhEDEQA/AN+2gkXtHtPe+Sx7R7S6DaNGNodFbR7Rox0FGTaG0GISDaXQ6BjHQNF7QURolRCjJtFQ0TQbS6DaNMRQUXQ6LpiNoNF0OiaMVD2l7QSGqx7Q2mSg2gY9oKJkoe0DHQUZNoKI1GOgMm0Q0Kh0XQUc67xFBtLoKGmI2htLodDUxFBtL2htGmIoKLSDaNMRQ6K2jURpiKFRkcQoLjGkNIvaPaNTEUJoybQ2jTEJDotRChq4hRBougoaYhINpe0No1cRtCi2hUTUxNBtLSHQ1cY6AyAXUxNBRVDSOHeIoKL2joGMe0e0tIdF0xj2hRkoKBiKCi2goamJ2ioug2jVxFBtMlDohjHQbS9o9pTEbQ2F0PaTTGOh0XQOI0xj2htMlA0DGKgMlCoKmgoraPaDEJDoqgoGJoC6GDGPaOiqHRHWJSCikiqBjHQJGSg2jUxG0e0ugoLjHQ9pVBRTE0G0vaKiJhbRUUNILidobS0hqIMRtHRW0KBiFEGjJtDaNXGMRbRKQ0xDHRW0VDTCoY0hjTE7QosGgmIoC6AGJSGojSHRy7LaG0pIraNEUG0qh0DE7Q2l0JoaYihF0FDTEiaKaAaYihnj8R7XaPBanmUmv0413j+/5f7nmx/EvQ2lLvoJtLdLEtvz5M5+UO/hP6bYijDpdVDLBZMc4zhLpODuL+pno6c4Q0goaGgaJaMhLRNGJoVGRoVFMTQtpVARE7R0VQUFSkPaVQUVMRQyqABbRjoaRy7wolUFDoqYVBtKoKGmJFRVBRDESFRUjVOJ9rZO1pVHam13005bveEeXL3f2ObXiPXdaTbqGy6nUQxwlkyNRhBOUm/JI0jUavWcUlKGC8OmTqUnyX/N8Uvbov7nxa3jU9RF4smp3JyT2p4Y+JdOSS8+f0PZ4R2mjp4ww5cO3HBKKniTtL4pQfX3ad+xl9kWn/G8cVqRsdyvQfh5ix85Zckp+co1F383bPRl2fnBfy8+Rr4MtZIv2dns6fURyRU4SUoS5qUXaZGu1cMOOeXI6hji5SfXl6L3ul9TbyHn7me2h6zg09LN59Fv0+aNyngT3YM0VzagvJ1+no/KmbhwDjUdXghmjy3XGcb/ACzX5lfp5r2aOfdou2WbJ4ot4o34MeOtzfVXN/8AZHk8H7RZ9M1jxZJQ3VkmtyX8x1fJ8nypfQw+6u9PT9Fpjv12tAaNwj8QqkseqS51WTGqa93H9S+XP2N2wZYzjGcJKUZJSjKLtST80zat4tGw89+O1JyVoKKoGipiGg2l0FFMY9oJGSg2k1MRtCi6CimISHRVBRNMTQF0BdMRQ0hoaRy7wUFDSKopiaCiqEExNEsyUTJBceF2s1Tx6XJTp5Hjw2uqWSag39mznvHG6hjXSd1FctySXh5eX+xv/bLSPLpcsItp0pRa6qUZKSf3Ro2k1vfxhljSzYZKVNclkXJ3H4Jc19X5o83LGzGvVw9ROetc13BcsXByuKknti8S2S9f8H3aHNnxzeOaVQ5OMrTj6Uuqf9qNx4/xTT6vSy3PuM+GMskcc2vFUbfdy6TT6V19jVdjWNStyk1vbk7cm1fNmfJlfGnHs+vQ4ZxnPp5t4pRjuvdCt2Nv1pvqV2p7Y5paeWPIse2coeKKlFpxkperT6Gkfx2LK1PJmttu8e1+FLyu0kZs0t8ZLHjtP9WRufl1UeSv52Z1nkmciXdo447mO3orGsqjJeJPnVrny5K/L3+puXA+wuny47y3llLnKcJLa37cuhy/hGrngcse6ov8qkt0b800bnwzguv1GLvdP3LVzg6zzxtSVPo/mn16M345ycZckfKN3GLtR2eekyxxKW9PxY9zqcY3zUja/wANuJ1iy4csklGayYnN7U4z/Mo3/Urr+o0nifZzWYrlmeKLk0/BPvJ/K/QwafdjSUlvSum4xk1z52muf3s6ja9xDictGTLuyGci4d2syYEo4Z5I85VjVPG218Er5cl0kmbdwn8QIZKWbHTS5yxPdb828b8SXnys7jlifenFuG0edtwEfPoeI4s63YskZrz2vmvmuq+p9RprKYTRQUAMKhjoKCYlIKKEwYQDAGEkOhjRFJFBQ6KqaCigYRJNFUBNV8+q0ynFxfmjkPFNJ3Gs1HcTjWKL71P8ly593fra5+h0ztVxv+EwOUOebI+6wR+LK11+Uer+RyjVwba00JOcnJyyy/VlzS/x/hGXJbrG/FX8/gtV2gWTHKLx83GSb3R96aXoLhPEd8IQnSdOKdVH/h+deX2N04V+HOGGBPPHflkrfNpR9ka5xnsvjwuSjGSjLrT+zMvqmY9afdG+Ph4hpI5FDE1hjG4p5HFd4ufK5eUV7W3RtemwYMeCOP8AjMHdwiopYoXJ0vZW2aNOWTHybWRLp3iqXyUvL62fbh4ilacMkZKt0a3KNq+q/f2OImeOPHc1ryflg4vwSOWc5Y7Uf0OSSlJ+bryPV7Ca/NpsWfGlcZZU07vmoJOv7fYy8F7O6jXz5txwJu2o7U1f3f8A5yOl6LgODBCMIY41FVdW37s04q235Sy5bVz4w1fHw/Jqn4k1F/c9GfYrG41+6Nkx40uir6GSj0PNjm3E+wE484JSXlXJmu6rh+bD4Zwb5+dqa91LqztjR82p0OPIqnGMl7o5tWLew7raa+S4zh4lkg7Upbkq3NuGZJeSmuv1vobVwztpqsaW6Uc8a/JnXdZ0uXJZI3GT+aMPbfhGDBPHsi43Gc3LntbTpRT9er6+hr2n1a7ptpOXNu7uCu+fr1PNa00nIl6qxHJGzDp2g7Z6XI1Gcpaeb5bc62xb/pyfll9z3Yu+a5p+a5p/I48s6UItyrf1hTaXL0dpn2aXi2TS24ZMmBJbml48XrcsUvLr0Oq/yN9cW/j/AKdXoKNL0P4hqKX8RCMo/wCrhbTr1eKXP7G6xaaTXR018qPRW8W8YWpNfSoKKBo61xidoiqAaqdo4oYzlVJBQkVZUSJlSYqAknJNRTlJpRinKTfJJJW2/oZDS+3HHE70cH4UlPVyX6YdY4F7y5X7fM5mcjXVa7ONZ7Rcflqcv8RHlFKePRxdqoP82dr1l+yR6/YDsz/+nIrSvZu/U/OZ4fAeDy1moS/Qqv0jjT5L5tUdb02njjjGEUlGKSSRlT/qflLbkmKx8YNwPP13BceVVJHppBRswaLxPsAmm4TXykjS5aR4888cub7twddHKDTTX0s7XkhaOVdrNP3etT6Kclzr4o7f3SMeWPJb8M9zDfuyc1LR6dpJfy0nXxLk/wBj2GjV/wAPsyennD/Tyv5VJJ/ubXRpSdrDO8ZaYY3EKLJaOnCGY5yMrREoWBr/AGjTnjcKu/I55r+D5op8ntZ13Nw2M+p5er4E2+iaXqc2rE+uqzMeOS5HJKMabcWr3N+Knyt+h6GXBPPyTcnKko22vOo35rzNw1vZ9SfijSXwqieB8ChDLaXJepj9Mb02+6cyWux7F664xliU02vGkrXPq6OsaLC4Y8cH1jCEX9El/gy4o0kWa1pFfGNrzb0gHQqO3J0AUMaIGMKCgQzyO0HHf4VQUYp5Mje3deyl15rq/YkzhEa9cDxOF9qcWVqGRd1kdJbneOT9Iy8n7M9fUamOOEpze2EIuUm/JJW2ImJWazHUvM7S8cWkw7l4s2R93gh13ZH5tfClzfyOW5VKT7q3OcpueWd+LJmk+cn9z0eNcdlqMj1LT8SePSwf6MPnla9Zfsj3OwnZ3c/4nIv+BNdX8RhbbzkN6xHHXfy2LsvwNaXCk1/Mnzm/f0PaoaQ6N4jHnmd7TQ6KoSRUTKJzn8S9Ntliyq+V9PZp19rOkSRqfb7R79PfwyTfyfhf7mfJ/WWnH/aHx9hMu3NqMfRSjDLH5XX+Ubujm3ZDNs1WCT5LJCWKrdclSX/SjpKZOKdq65oyxMVF0KjVihoFEugogEg2lUBRgyadS6oxYuHwi7S5n1joCVEKKoKAkEU0IAoAACUhjFKVJt9Fzb9ERWDVauGNJznGFvbFydJy9DRuIazU1PBnd95bqaWTFP8AqxS6Vz6LmvQ+ri3FsWrdSU8bg33WSP8AMi4v44cuteXNHmRVKr6O+Tbhy5JpP5+Zha/6eilM9Y8GBpJPxcqbdc/b/wBmHW8VyZIy08ssnpce15E/1Lyx7utP0vovdFcQ1LilCCvJk8MUvfq/l5/Q8rNic5w02LxVJbn55Mj6v5GUTOtsjO32cB4TLX6m5Ksa6+kYeUV8+X2OsafTxhGMIqoxSSR53ZvgkdLhUf1PnN+sj16PVSuQ8l7fKU0NDoaR2zKhSdFMw58jStKwOVa78RdbGc1/OjUpJqGCG2NfpuUW+XqLJ2j1WqxPvZy2y/S44r9edR5GHtFq+IrPkre47pNOebatu51tjuVKmkfDw15Gpd4oRflGNt3fO3Z4L2tHWvoUrX9PVw5O67qceXd5YyXrXKR1XG7Sa6Pmvkcngt0Gv6f7xf8AszpXZ3Vd7psMvPYov5x8L/Y14J/DHnjyXohQ6A9LzENAhoIQUMAFQDAoEDAQAKh0FBSoCgAkxZp0mzMJo5HMu0GdwyylDFs62kqhL32+T90fLpeM4p2nLZJJycJcny9PU6ZreF4sqanFP9zmva7h2DRZ8acZSjKO+SSulbpc/Llz+hjyVzt6OO2zjz9RrHFPK/8A7cy24ofqhj+J+jfL6JG0/h92er/5E16qF+vm0a3wfQy1uoTXSTTT+GHrfqdb0WlWKEYRVKKSJxV3tea2dM9BQAeh5TCxBQAY8qdcjIkKaCw5B254WnqZueWUN22bVeFNrk7XXoeLwxYsLbeaMk+SbbXL05+50btPwjSylvzd65JV4HXL3NI1/CouVYIzUfSctz/Y8l+KZmXspyRjLpuI4m6WTG3uj4VON+Lwvl9Ub92F1F4suL/TyWvlJX+6Zy+XC54r3Y9suUoScWradpW1y6G5/h7xqOTVZYR3eLFue5Nc4yX+7HHsWzDk7pMuiiaGh0et4koaKEygAQADALCgASQwQAADsCfoA7ABDACKVGu9qeyr1u2pJbeidmxoCTGkTjxOzfZuOjhXJzfVr9ke5QrGWCZ0AIdlQCCwAaYNBYwPj1HC8WR+OKl8y8PD8UPywivlFH02KyYuvF7TcC/isLhGlPrFv1PJ7Hdjp6TJLNkcdzjtSjzpWbeBz8Y3V+c5hoZIzpyYgYrKGIdiAAAAAKAYCoYgAACwAEAAQAxIGAAAUUMLEAAAAAUMQwAQwAVgANAMBDAEwENgIKAACgAAAEwCgCgAGgABUADAAAaEwAAQwAAAAAAAAEAAAAAACGAAIEAAA2AACAAABIAIAAAoYwAAAAA//9k=">
            <a:hlinkClick r:id="rId2"/>
          </p:cNvPr>
          <p:cNvSpPr>
            <a:spLocks noGrp="1" noChangeAspect="1" noChangeArrowheads="1"/>
          </p:cNvSpPr>
          <p:nvPr>
            <p:ph type="title"/>
          </p:nvPr>
        </p:nvSpPr>
        <p:spPr bwMode="auto">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normAutofit fontScale="90000"/>
          </a:bodyPr>
          <a:lstStyle/>
          <a:p>
            <a:r>
              <a:rPr lang="es-CO" b="1" dirty="0">
                <a:latin typeface="Agency FB" pitchFamily="34" charset="0"/>
              </a:rPr>
              <a:t>Si quieres entrar al reino de los cielos debes acogerte a las normas de Dios</a:t>
            </a:r>
          </a:p>
        </p:txBody>
      </p:sp>
      <p:pic>
        <p:nvPicPr>
          <p:cNvPr id="1026" name="Picture 2" descr="http://www.blogdecristo.com/wp-content/uploads/2012/06/arrepentido-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88224" y="2492897"/>
            <a:ext cx="2304678" cy="245234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51520" y="2636912"/>
            <a:ext cx="6120680" cy="2308324"/>
          </a:xfrm>
          <a:prstGeom prst="rect">
            <a:avLst/>
          </a:prstGeom>
        </p:spPr>
        <p:txBody>
          <a:bodyPr wrap="square">
            <a:spAutoFit/>
          </a:bodyPr>
          <a:lstStyle/>
          <a:p>
            <a:pPr algn="ctr"/>
            <a:r>
              <a:rPr lang="es-CO" sz="2400" dirty="0"/>
              <a:t>El Espíritu Santo produce en nuestro corazón una convicción de pecado y nos guía al arrepentimiento, que es un profundo dolor en el corazón por haber pecado, andando lejos de Dios. El resultado es dar media vuelta y caminar en nueva vida. </a:t>
            </a:r>
          </a:p>
        </p:txBody>
      </p:sp>
      <p:sp>
        <p:nvSpPr>
          <p:cNvPr id="4" name="3 Rectángulo"/>
          <p:cNvSpPr/>
          <p:nvPr/>
        </p:nvSpPr>
        <p:spPr>
          <a:xfrm>
            <a:off x="395536" y="5157192"/>
            <a:ext cx="8352928" cy="1815882"/>
          </a:xfrm>
          <a:prstGeom prst="rect">
            <a:avLst/>
          </a:prstGeom>
        </p:spPr>
        <p:txBody>
          <a:bodyPr wrap="square">
            <a:spAutoFit/>
          </a:bodyPr>
          <a:lstStyle/>
          <a:p>
            <a:pPr algn="ctr"/>
            <a:r>
              <a:rPr lang="es-CO" sz="2800" dirty="0">
                <a:solidFill>
                  <a:srgbClr val="FF0000"/>
                </a:solidFill>
              </a:rPr>
              <a:t>Juan </a:t>
            </a:r>
            <a:r>
              <a:rPr lang="es-CO" sz="2800" dirty="0" smtClean="0">
                <a:solidFill>
                  <a:srgbClr val="FF0000"/>
                </a:solidFill>
              </a:rPr>
              <a:t>16:8</a:t>
            </a:r>
            <a:r>
              <a:rPr lang="es-CO" sz="2800" dirty="0" smtClean="0"/>
              <a:t>. </a:t>
            </a:r>
            <a:r>
              <a:rPr lang="es-CO" sz="2800" dirty="0"/>
              <a:t>"Y cuando él venga, convencerá al mundo de pecado". </a:t>
            </a:r>
            <a:r>
              <a:rPr lang="es-CO" sz="2800" b="1" dirty="0">
                <a:latin typeface="Agency FB" pitchFamily="34" charset="0"/>
              </a:rPr>
              <a:t>Al oír esto, se compungieron de corazón, y dijeron a Pedro y a los otros apóstoles: Varones hermanos, ¿qué haremos</a:t>
            </a:r>
            <a:r>
              <a:rPr lang="es-CO" sz="2800" dirty="0" smtClean="0"/>
              <a:t>?</a:t>
            </a:r>
            <a:r>
              <a:rPr lang="es-CO" sz="2800" dirty="0" smtClean="0">
                <a:solidFill>
                  <a:srgbClr val="FF0000"/>
                </a:solidFill>
              </a:rPr>
              <a:t> (Hech.2:37).</a:t>
            </a:r>
            <a:endParaRPr lang="es-CO" sz="2800" dirty="0">
              <a:solidFill>
                <a:srgbClr val="FF0000"/>
              </a:solidFill>
            </a:endParaRPr>
          </a:p>
        </p:txBody>
      </p:sp>
    </p:spTree>
    <p:extLst>
      <p:ext uri="{BB962C8B-B14F-4D97-AF65-F5344CB8AC3E}">
        <p14:creationId xmlns:p14="http://schemas.microsoft.com/office/powerpoint/2010/main" val="385968008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nodeType="clickEffect">
                                  <p:stCondLst>
                                    <p:cond delay="0"/>
                                  </p:stCondLst>
                                  <p:childTnLst>
                                    <p:set>
                                      <p:cBhvr>
                                        <p:cTn id="11" dur="1" fill="hold">
                                          <p:stCondLst>
                                            <p:cond delay="0"/>
                                          </p:stCondLst>
                                        </p:cTn>
                                        <p:tgtEl>
                                          <p:spTgt spid="1026"/>
                                        </p:tgtEl>
                                        <p:attrNameLst>
                                          <p:attrName>style.visibility</p:attrName>
                                        </p:attrNameLst>
                                      </p:cBhvr>
                                      <p:to>
                                        <p:strVal val="visible"/>
                                      </p:to>
                                    </p:set>
                                    <p:anim calcmode="lin" valueType="num">
                                      <p:cBhvr>
                                        <p:cTn id="12" dur="1000" fill="hold"/>
                                        <p:tgtEl>
                                          <p:spTgt spid="1026"/>
                                        </p:tgtEl>
                                        <p:attrNameLst>
                                          <p:attrName>ppt_w</p:attrName>
                                        </p:attrNameLst>
                                      </p:cBhvr>
                                      <p:tavLst>
                                        <p:tav tm="0">
                                          <p:val>
                                            <p:fltVal val="0"/>
                                          </p:val>
                                        </p:tav>
                                        <p:tav tm="100000">
                                          <p:val>
                                            <p:strVal val="#ppt_w"/>
                                          </p:val>
                                        </p:tav>
                                      </p:tavLst>
                                    </p:anim>
                                    <p:anim calcmode="lin" valueType="num">
                                      <p:cBhvr>
                                        <p:cTn id="13" dur="1000" fill="hold"/>
                                        <p:tgtEl>
                                          <p:spTgt spid="1026"/>
                                        </p:tgtEl>
                                        <p:attrNameLst>
                                          <p:attrName>ppt_h</p:attrName>
                                        </p:attrNameLst>
                                      </p:cBhvr>
                                      <p:tavLst>
                                        <p:tav tm="0">
                                          <p:val>
                                            <p:fltVal val="0"/>
                                          </p:val>
                                        </p:tav>
                                        <p:tav tm="100000">
                                          <p:val>
                                            <p:strVal val="#ppt_h"/>
                                          </p:val>
                                        </p:tav>
                                      </p:tavLst>
                                    </p:anim>
                                    <p:anim calcmode="lin" valueType="num">
                                      <p:cBhvr>
                                        <p:cTn id="14" dur="1000" fill="hold"/>
                                        <p:tgtEl>
                                          <p:spTgt spid="1026"/>
                                        </p:tgtEl>
                                        <p:attrNameLst>
                                          <p:attrName>style.rotation</p:attrName>
                                        </p:attrNameLst>
                                      </p:cBhvr>
                                      <p:tavLst>
                                        <p:tav tm="0">
                                          <p:val>
                                            <p:fltVal val="90"/>
                                          </p:val>
                                        </p:tav>
                                        <p:tav tm="100000">
                                          <p:val>
                                            <p:fltVal val="0"/>
                                          </p:val>
                                        </p:tav>
                                      </p:tavLst>
                                    </p:anim>
                                    <p:animEffect transition="in" filter="fade">
                                      <p:cBhvr>
                                        <p:cTn id="15" dur="1000"/>
                                        <p:tgtEl>
                                          <p:spTgt spid="1026"/>
                                        </p:tgtEl>
                                      </p:cBhvr>
                                    </p:animEffect>
                                  </p:childTnLst>
                                </p:cTn>
                              </p:par>
                              <p:par>
                                <p:cTn id="16" presetID="31" presetClass="entr" presetSubtype="0" fill="hold" grpId="0"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1000" fill="hold"/>
                                        <p:tgtEl>
                                          <p:spTgt spid="2"/>
                                        </p:tgtEl>
                                        <p:attrNameLst>
                                          <p:attrName>ppt_w</p:attrName>
                                        </p:attrNameLst>
                                      </p:cBhvr>
                                      <p:tavLst>
                                        <p:tav tm="0">
                                          <p:val>
                                            <p:fltVal val="0"/>
                                          </p:val>
                                        </p:tav>
                                        <p:tav tm="100000">
                                          <p:val>
                                            <p:strVal val="#ppt_w"/>
                                          </p:val>
                                        </p:tav>
                                      </p:tavLst>
                                    </p:anim>
                                    <p:anim calcmode="lin" valueType="num">
                                      <p:cBhvr>
                                        <p:cTn id="19" dur="1000" fill="hold"/>
                                        <p:tgtEl>
                                          <p:spTgt spid="2"/>
                                        </p:tgtEl>
                                        <p:attrNameLst>
                                          <p:attrName>ppt_h</p:attrName>
                                        </p:attrNameLst>
                                      </p:cBhvr>
                                      <p:tavLst>
                                        <p:tav tm="0">
                                          <p:val>
                                            <p:fltVal val="0"/>
                                          </p:val>
                                        </p:tav>
                                        <p:tav tm="100000">
                                          <p:val>
                                            <p:strVal val="#ppt_h"/>
                                          </p:val>
                                        </p:tav>
                                      </p:tavLst>
                                    </p:anim>
                                    <p:anim calcmode="lin" valueType="num">
                                      <p:cBhvr>
                                        <p:cTn id="20" dur="1000" fill="hold"/>
                                        <p:tgtEl>
                                          <p:spTgt spid="2"/>
                                        </p:tgtEl>
                                        <p:attrNameLst>
                                          <p:attrName>style.rotation</p:attrName>
                                        </p:attrNameLst>
                                      </p:cBhvr>
                                      <p:tavLst>
                                        <p:tav tm="0">
                                          <p:val>
                                            <p:fltVal val="90"/>
                                          </p:val>
                                        </p:tav>
                                        <p:tav tm="100000">
                                          <p:val>
                                            <p:fltVal val="0"/>
                                          </p:val>
                                        </p:tav>
                                      </p:tavLst>
                                    </p:anim>
                                    <p:animEffect transition="in" filter="fade">
                                      <p:cBhvr>
                                        <p:cTn id="21" dur="10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16" presetClass="entr" presetSubtype="21" fill="hold" grpId="0" nodeType="click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barn(inVertical)">
                                      <p:cBhvr>
                                        <p:cTn id="26"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792087"/>
          </a:xfrm>
        </p:spPr>
        <p:txBody>
          <a:bodyPr>
            <a:normAutofit fontScale="85000" lnSpcReduction="10000"/>
          </a:bodyPr>
          <a:lstStyle/>
          <a:p>
            <a:pPr marL="0" indent="0" algn="ctr">
              <a:buNone/>
            </a:pPr>
            <a:r>
              <a:rPr lang="es-CO" sz="4000" b="1" dirty="0" smtClean="0"/>
              <a:t>La fe como herramienta del Espíritu Santo:</a:t>
            </a:r>
            <a:endParaRPr lang="es-CO" dirty="0"/>
          </a:p>
          <a:p>
            <a:endParaRPr lang="es-CO" dirty="0"/>
          </a:p>
        </p:txBody>
      </p:sp>
      <p:pic>
        <p:nvPicPr>
          <p:cNvPr id="2050" name="Picture 2" descr="https://encrypted-tbn3.gstatic.com/images?q=tbn:ANd9GcS0zdem1h-T66g2pY8_OY2oWRaE7miUi2GIRM_pliPEVp68ckumX4B25eY">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88224" y="1250736"/>
            <a:ext cx="2284277" cy="1386176"/>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17332" y="2725103"/>
            <a:ext cx="9143999" cy="4154984"/>
          </a:xfrm>
          <a:prstGeom prst="rect">
            <a:avLst/>
          </a:prstGeom>
        </p:spPr>
        <p:txBody>
          <a:bodyPr wrap="square">
            <a:spAutoFit/>
          </a:bodyPr>
          <a:lstStyle/>
          <a:p>
            <a:pPr algn="ctr"/>
            <a:r>
              <a:rPr lang="es-CO" sz="2400" dirty="0"/>
              <a:t>Cuando el acto judicial del Dios Trino, que es la justificación, es anunciado a la conciencia, la fe comienza a estar activa y se expresa a través de obras. Esto nos impulsa a llamar la atención </a:t>
            </a:r>
            <a:r>
              <a:rPr lang="es-CO" sz="2400" dirty="0" smtClean="0"/>
              <a:t>hacia </a:t>
            </a:r>
            <a:r>
              <a:rPr lang="es-CO" sz="2400" dirty="0"/>
              <a:t>la obra del Espíritu Santo, la cual consiste en la </a:t>
            </a:r>
            <a:r>
              <a:rPr lang="es-CO" sz="2400" i="1" u="sng" dirty="0"/>
              <a:t>impartición de la </a:t>
            </a:r>
            <a:r>
              <a:rPr lang="es-CO" sz="2400" i="1" u="sng" dirty="0" smtClean="0"/>
              <a:t>fe</a:t>
            </a:r>
            <a:r>
              <a:rPr lang="es-CO" sz="2400" dirty="0" smtClean="0"/>
              <a:t>.</a:t>
            </a:r>
          </a:p>
          <a:p>
            <a:pPr algn="ctr"/>
            <a:endParaRPr lang="es-CO" sz="2400" dirty="0" smtClean="0"/>
          </a:p>
          <a:p>
            <a:pPr algn="ctr"/>
            <a:r>
              <a:rPr lang="es-CO" sz="2400" dirty="0" smtClean="0"/>
              <a:t>Somos </a:t>
            </a:r>
            <a:r>
              <a:rPr lang="es-CO" sz="2400" dirty="0"/>
              <a:t>salvos por medio de la fe; y esa fe no es de nosotros mismos, pues es un don de Dios. Es, muy especialmente, un regalo del Dios Trino, a través de una operación particular del Espíritu Santo; “</a:t>
            </a:r>
            <a:r>
              <a:rPr lang="es-CO" sz="2400" dirty="0">
                <a:latin typeface="Agency FB" pitchFamily="34" charset="0"/>
              </a:rPr>
              <a:t>nadie puede llamar a Jesús Señor, sino por el Espíritu Santo</a:t>
            </a:r>
            <a:r>
              <a:rPr lang="es-CO" sz="2400" dirty="0" smtClean="0"/>
              <a:t>”, dijo Pablo en </a:t>
            </a:r>
            <a:r>
              <a:rPr lang="es-CO" sz="2400" dirty="0">
                <a:solidFill>
                  <a:srgbClr val="FF0000"/>
                </a:solidFill>
              </a:rPr>
              <a:t>(1 </a:t>
            </a:r>
            <a:r>
              <a:rPr lang="es-CO" sz="2400" dirty="0" smtClean="0">
                <a:solidFill>
                  <a:srgbClr val="FF0000"/>
                </a:solidFill>
              </a:rPr>
              <a:t>Cor. 12:3). </a:t>
            </a:r>
            <a:r>
              <a:rPr lang="es-CO" sz="2400" dirty="0" smtClean="0"/>
              <a:t>San </a:t>
            </a:r>
            <a:r>
              <a:rPr lang="es-CO" sz="2400" dirty="0"/>
              <a:t>Pablo llama al Espíritu Santo el Espíritu de fe </a:t>
            </a:r>
            <a:r>
              <a:rPr lang="es-CO" sz="2400" dirty="0">
                <a:solidFill>
                  <a:srgbClr val="FF0000"/>
                </a:solidFill>
              </a:rPr>
              <a:t>(2 </a:t>
            </a:r>
            <a:r>
              <a:rPr lang="es-CO" sz="2400" dirty="0" smtClean="0">
                <a:solidFill>
                  <a:srgbClr val="FF0000"/>
                </a:solidFill>
              </a:rPr>
              <a:t>Cor. 4:13</a:t>
            </a:r>
            <a:r>
              <a:rPr lang="es-CO" sz="2400" dirty="0">
                <a:solidFill>
                  <a:srgbClr val="FF0000"/>
                </a:solidFill>
              </a:rPr>
              <a:t>). </a:t>
            </a:r>
            <a:r>
              <a:rPr lang="es-CO" sz="2400" dirty="0"/>
              <a:t>Y en </a:t>
            </a:r>
            <a:r>
              <a:rPr lang="es-CO" sz="2400" dirty="0" smtClean="0">
                <a:solidFill>
                  <a:srgbClr val="FF0000"/>
                </a:solidFill>
              </a:rPr>
              <a:t>Gal. 5:22</a:t>
            </a:r>
            <a:r>
              <a:rPr lang="es-CO" sz="2400" dirty="0"/>
              <a:t>, él habla de la fe como el fruto del Espíritu Santo.</a:t>
            </a:r>
          </a:p>
        </p:txBody>
      </p:sp>
      <p:sp>
        <p:nvSpPr>
          <p:cNvPr id="5" name="4 Rectángulo"/>
          <p:cNvSpPr/>
          <p:nvPr/>
        </p:nvSpPr>
        <p:spPr>
          <a:xfrm>
            <a:off x="251520" y="1484784"/>
            <a:ext cx="6336704" cy="954107"/>
          </a:xfrm>
          <a:prstGeom prst="rect">
            <a:avLst/>
          </a:prstGeom>
        </p:spPr>
        <p:txBody>
          <a:bodyPr wrap="square">
            <a:spAutoFit/>
          </a:bodyPr>
          <a:lstStyle/>
          <a:p>
            <a:pPr algn="ctr"/>
            <a:r>
              <a:rPr lang="es-CO" sz="2800" dirty="0"/>
              <a:t>“</a:t>
            </a:r>
            <a:r>
              <a:rPr lang="es-CO" sz="2800" dirty="0">
                <a:latin typeface="Agency FB" pitchFamily="34" charset="0"/>
              </a:rPr>
              <a:t>Porque por gracia sois salvos por medio de la fe; y esto no de vosotros, pues es don de Dios</a:t>
            </a:r>
            <a:r>
              <a:rPr lang="es-CO" sz="2800" dirty="0"/>
              <a:t>.” </a:t>
            </a:r>
            <a:r>
              <a:rPr lang="es-CO" sz="2800" dirty="0">
                <a:solidFill>
                  <a:srgbClr val="FF0000"/>
                </a:solidFill>
              </a:rPr>
              <a:t>Efe.2: 8</a:t>
            </a:r>
            <a:r>
              <a:rPr lang="es-CO" sz="2800" dirty="0"/>
              <a:t>. </a:t>
            </a:r>
          </a:p>
        </p:txBody>
      </p:sp>
    </p:spTree>
    <p:extLst>
      <p:ext uri="{BB962C8B-B14F-4D97-AF65-F5344CB8AC3E}">
        <p14:creationId xmlns:p14="http://schemas.microsoft.com/office/powerpoint/2010/main" val="426746684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 calcmode="lin" valueType="num">
                                      <p:cBhvr>
                                        <p:cTn id="7" dur="1000" fill="hold"/>
                                        <p:tgtEl>
                                          <p:spTgt spid="2050"/>
                                        </p:tgtEl>
                                        <p:attrNameLst>
                                          <p:attrName>ppt_w</p:attrName>
                                        </p:attrNameLst>
                                      </p:cBhvr>
                                      <p:tavLst>
                                        <p:tav tm="0">
                                          <p:val>
                                            <p:fltVal val="0"/>
                                          </p:val>
                                        </p:tav>
                                        <p:tav tm="100000">
                                          <p:val>
                                            <p:strVal val="#ppt_w"/>
                                          </p:val>
                                        </p:tav>
                                      </p:tavLst>
                                    </p:anim>
                                    <p:anim calcmode="lin" valueType="num">
                                      <p:cBhvr>
                                        <p:cTn id="8" dur="1000" fill="hold"/>
                                        <p:tgtEl>
                                          <p:spTgt spid="2050"/>
                                        </p:tgtEl>
                                        <p:attrNameLst>
                                          <p:attrName>ppt_h</p:attrName>
                                        </p:attrNameLst>
                                      </p:cBhvr>
                                      <p:tavLst>
                                        <p:tav tm="0">
                                          <p:val>
                                            <p:fltVal val="0"/>
                                          </p:val>
                                        </p:tav>
                                        <p:tav tm="100000">
                                          <p:val>
                                            <p:strVal val="#ppt_h"/>
                                          </p:val>
                                        </p:tav>
                                      </p:tavLst>
                                    </p:anim>
                                    <p:anim calcmode="lin" valueType="num">
                                      <p:cBhvr>
                                        <p:cTn id="9" dur="1000" fill="hold"/>
                                        <p:tgtEl>
                                          <p:spTgt spid="2050"/>
                                        </p:tgtEl>
                                        <p:attrNameLst>
                                          <p:attrName>style.rotation</p:attrName>
                                        </p:attrNameLst>
                                      </p:cBhvr>
                                      <p:tavLst>
                                        <p:tav tm="0">
                                          <p:val>
                                            <p:fltVal val="90"/>
                                          </p:val>
                                        </p:tav>
                                        <p:tav tm="100000">
                                          <p:val>
                                            <p:fltVal val="0"/>
                                          </p:val>
                                        </p:tav>
                                      </p:tavLst>
                                    </p:anim>
                                    <p:animEffect transition="in" filter="fade">
                                      <p:cBhvr>
                                        <p:cTn id="10" dur="1000"/>
                                        <p:tgtEl>
                                          <p:spTgt spid="2050"/>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ppt_w</p:attrName>
                                        </p:attrNameLst>
                                      </p:cBhvr>
                                      <p:tavLst>
                                        <p:tav tm="0">
                                          <p:val>
                                            <p:fltVal val="0"/>
                                          </p:val>
                                        </p:tav>
                                        <p:tav tm="100000">
                                          <p:val>
                                            <p:strVal val="#ppt_w"/>
                                          </p:val>
                                        </p:tav>
                                      </p:tavLst>
                                    </p:anim>
                                    <p:anim calcmode="lin" valueType="num">
                                      <p:cBhvr>
                                        <p:cTn id="14" dur="1000" fill="hold"/>
                                        <p:tgtEl>
                                          <p:spTgt spid="5"/>
                                        </p:tgtEl>
                                        <p:attrNameLst>
                                          <p:attrName>ppt_h</p:attrName>
                                        </p:attrNameLst>
                                      </p:cBhvr>
                                      <p:tavLst>
                                        <p:tav tm="0">
                                          <p:val>
                                            <p:fltVal val="0"/>
                                          </p:val>
                                        </p:tav>
                                        <p:tav tm="100000">
                                          <p:val>
                                            <p:strVal val="#ppt_h"/>
                                          </p:val>
                                        </p:tav>
                                      </p:tavLst>
                                    </p:anim>
                                    <p:anim calcmode="lin" valueType="num">
                                      <p:cBhvr>
                                        <p:cTn id="15" dur="1000" fill="hold"/>
                                        <p:tgtEl>
                                          <p:spTgt spid="5"/>
                                        </p:tgtEl>
                                        <p:attrNameLst>
                                          <p:attrName>style.rotation</p:attrName>
                                        </p:attrNameLst>
                                      </p:cBhvr>
                                      <p:tavLst>
                                        <p:tav tm="0">
                                          <p:val>
                                            <p:fltVal val="90"/>
                                          </p:val>
                                        </p:tav>
                                        <p:tav tm="100000">
                                          <p:val>
                                            <p:fltVal val="0"/>
                                          </p:val>
                                        </p:tav>
                                      </p:tavLst>
                                    </p:anim>
                                    <p:animEffect transition="in" filter="fade">
                                      <p:cBhvr>
                                        <p:cTn id="16" dur="1000"/>
                                        <p:tgtEl>
                                          <p:spTgt spid="5"/>
                                        </p:tgtEl>
                                      </p:cBhvr>
                                    </p:animEffect>
                                  </p:childTnLst>
                                </p:cTn>
                              </p:par>
                            </p:childTnLst>
                          </p:cTn>
                        </p:par>
                      </p:childTnLst>
                    </p:cTn>
                  </p:par>
                  <p:par>
                    <p:cTn id="17" fill="hold">
                      <p:stCondLst>
                        <p:cond delay="indefinite"/>
                      </p:stCondLst>
                      <p:childTnLst>
                        <p:par>
                          <p:cTn id="18" fill="hold">
                            <p:stCondLst>
                              <p:cond delay="0"/>
                            </p:stCondLst>
                            <p:childTnLst>
                              <p:par>
                                <p:cTn id="19" presetID="31" presetClass="entr" presetSubtype="0" fill="hold" nodeType="clickEffect">
                                  <p:stCondLst>
                                    <p:cond delay="0"/>
                                  </p:stCondLst>
                                  <p:childTnLst>
                                    <p:set>
                                      <p:cBhvr>
                                        <p:cTn id="20" dur="1" fill="hold">
                                          <p:stCondLst>
                                            <p:cond delay="0"/>
                                          </p:stCondLst>
                                        </p:cTn>
                                        <p:tgtEl>
                                          <p:spTgt spid="4">
                                            <p:txEl>
                                              <p:pRg st="0" end="0"/>
                                            </p:txEl>
                                          </p:spTgt>
                                        </p:tgtEl>
                                        <p:attrNameLst>
                                          <p:attrName>style.visibility</p:attrName>
                                        </p:attrNameLst>
                                      </p:cBhvr>
                                      <p:to>
                                        <p:strVal val="visible"/>
                                      </p:to>
                                    </p:set>
                                    <p:anim calcmode="lin" valueType="num">
                                      <p:cBhvr>
                                        <p:cTn id="21" dur="1000" fill="hold"/>
                                        <p:tgtEl>
                                          <p:spTgt spid="4">
                                            <p:txEl>
                                              <p:pRg st="0" end="0"/>
                                            </p:txEl>
                                          </p:spTgt>
                                        </p:tgtEl>
                                        <p:attrNameLst>
                                          <p:attrName>ppt_w</p:attrName>
                                        </p:attrNameLst>
                                      </p:cBhvr>
                                      <p:tavLst>
                                        <p:tav tm="0">
                                          <p:val>
                                            <p:fltVal val="0"/>
                                          </p:val>
                                        </p:tav>
                                        <p:tav tm="100000">
                                          <p:val>
                                            <p:strVal val="#ppt_w"/>
                                          </p:val>
                                        </p:tav>
                                      </p:tavLst>
                                    </p:anim>
                                    <p:anim calcmode="lin" valueType="num">
                                      <p:cBhvr>
                                        <p:cTn id="22" dur="1000" fill="hold"/>
                                        <p:tgtEl>
                                          <p:spTgt spid="4">
                                            <p:txEl>
                                              <p:pRg st="0" end="0"/>
                                            </p:txEl>
                                          </p:spTgt>
                                        </p:tgtEl>
                                        <p:attrNameLst>
                                          <p:attrName>ppt_h</p:attrName>
                                        </p:attrNameLst>
                                      </p:cBhvr>
                                      <p:tavLst>
                                        <p:tav tm="0">
                                          <p:val>
                                            <p:fltVal val="0"/>
                                          </p:val>
                                        </p:tav>
                                        <p:tav tm="100000">
                                          <p:val>
                                            <p:strVal val="#ppt_h"/>
                                          </p:val>
                                        </p:tav>
                                      </p:tavLst>
                                    </p:anim>
                                    <p:anim calcmode="lin" valueType="num">
                                      <p:cBhvr>
                                        <p:cTn id="23" dur="1000" fill="hold"/>
                                        <p:tgtEl>
                                          <p:spTgt spid="4">
                                            <p:txEl>
                                              <p:pRg st="0" end="0"/>
                                            </p:txEl>
                                          </p:spTgt>
                                        </p:tgtEl>
                                        <p:attrNameLst>
                                          <p:attrName>style.rotation</p:attrName>
                                        </p:attrNameLst>
                                      </p:cBhvr>
                                      <p:tavLst>
                                        <p:tav tm="0">
                                          <p:val>
                                            <p:fltVal val="90"/>
                                          </p:val>
                                        </p:tav>
                                        <p:tav tm="100000">
                                          <p:val>
                                            <p:fltVal val="0"/>
                                          </p:val>
                                        </p:tav>
                                      </p:tavLst>
                                    </p:anim>
                                    <p:animEffect transition="in" filter="fade">
                                      <p:cBhvr>
                                        <p:cTn id="24" dur="1000"/>
                                        <p:tgtEl>
                                          <p:spTgt spid="4">
                                            <p:txEl>
                                              <p:pRg st="0" end="0"/>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21" presetClass="entr" presetSubtype="1" fill="hold" nodeType="clickEffect">
                                  <p:stCondLst>
                                    <p:cond delay="0"/>
                                  </p:stCondLst>
                                  <p:childTnLst>
                                    <p:set>
                                      <p:cBhvr>
                                        <p:cTn id="28" dur="1" fill="hold">
                                          <p:stCondLst>
                                            <p:cond delay="0"/>
                                          </p:stCondLst>
                                        </p:cTn>
                                        <p:tgtEl>
                                          <p:spTgt spid="4">
                                            <p:txEl>
                                              <p:pRg st="2" end="2"/>
                                            </p:txEl>
                                          </p:spTgt>
                                        </p:tgtEl>
                                        <p:attrNameLst>
                                          <p:attrName>style.visibility</p:attrName>
                                        </p:attrNameLst>
                                      </p:cBhvr>
                                      <p:to>
                                        <p:strVal val="visible"/>
                                      </p:to>
                                    </p:set>
                                    <p:animEffect transition="in" filter="wheel(1)">
                                      <p:cBhvr>
                                        <p:cTn id="29" dur="20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332656"/>
            <a:ext cx="8964488" cy="504056"/>
          </a:xfrm>
        </p:spPr>
        <p:txBody>
          <a:bodyPr>
            <a:noAutofit/>
          </a:bodyPr>
          <a:lstStyle/>
          <a:p>
            <a:pPr marL="0" indent="0" algn="ctr">
              <a:buNone/>
            </a:pPr>
            <a:r>
              <a:rPr lang="es-CO" sz="4000" b="1" dirty="0" smtClean="0"/>
              <a:t>El </a:t>
            </a:r>
            <a:r>
              <a:rPr lang="es-CO" sz="3600" b="1" dirty="0" smtClean="0"/>
              <a:t>bautismo, herramienta del Espíritu Santo: </a:t>
            </a:r>
          </a:p>
        </p:txBody>
      </p:sp>
      <p:sp>
        <p:nvSpPr>
          <p:cNvPr id="4" name="3 Rectángulo"/>
          <p:cNvSpPr/>
          <p:nvPr/>
        </p:nvSpPr>
        <p:spPr>
          <a:xfrm>
            <a:off x="323528" y="2996952"/>
            <a:ext cx="8640960" cy="3785652"/>
          </a:xfrm>
          <a:prstGeom prst="rect">
            <a:avLst/>
          </a:prstGeom>
        </p:spPr>
        <p:txBody>
          <a:bodyPr wrap="square">
            <a:spAutoFit/>
          </a:bodyPr>
          <a:lstStyle/>
          <a:p>
            <a:pPr algn="ctr"/>
            <a:r>
              <a:rPr lang="es-CO" sz="2400" dirty="0"/>
              <a:t>Esto se presenta en </a:t>
            </a:r>
            <a:r>
              <a:rPr lang="es-CO" sz="2400" dirty="0">
                <a:solidFill>
                  <a:srgbClr val="FF0000"/>
                </a:solidFill>
              </a:rPr>
              <a:t>Romanos 6:1-4</a:t>
            </a:r>
            <a:r>
              <a:rPr lang="es-CO" sz="2400" dirty="0"/>
              <a:t>, donde se declara que el creyente es bautizado en Jesucristo y en su muerte, y si lo es en su muerte, está sepultado y resucitado con Cristo. Esto ha sido tomado a menudo para representar el rito del bautismo por agua, pero en cualquier caso también </a:t>
            </a:r>
            <a:r>
              <a:rPr lang="es-CO" sz="2400" u="sng" dirty="0">
                <a:latin typeface="Agency FB" pitchFamily="34" charset="0"/>
              </a:rPr>
              <a:t>representa la obra del Espíritu Santo</a:t>
            </a:r>
            <a:r>
              <a:rPr lang="es-CO" sz="2400" dirty="0"/>
              <a:t>, sin la cual el rito sería carente de significado. </a:t>
            </a:r>
          </a:p>
          <a:p>
            <a:pPr algn="ctr"/>
            <a:r>
              <a:rPr lang="es-CO" sz="2400" dirty="0"/>
              <a:t>Un pasaje similar se encuentra en </a:t>
            </a:r>
            <a:r>
              <a:rPr lang="es-CO" sz="2400" dirty="0">
                <a:solidFill>
                  <a:srgbClr val="FF0000"/>
                </a:solidFill>
              </a:rPr>
              <a:t>Colosenses 2:12</a:t>
            </a:r>
            <a:r>
              <a:rPr lang="es-CO" sz="2400" dirty="0"/>
              <a:t>. Nuestra identificación con Cristo a través del Espíritu es una base importante para todo lo que Dios hace por el creyente en el tiempo y la eternidad</a:t>
            </a:r>
          </a:p>
        </p:txBody>
      </p:sp>
      <p:sp>
        <p:nvSpPr>
          <p:cNvPr id="5" name="4 Rectángulo"/>
          <p:cNvSpPr/>
          <p:nvPr/>
        </p:nvSpPr>
        <p:spPr>
          <a:xfrm>
            <a:off x="179512" y="1340768"/>
            <a:ext cx="6696744" cy="1384995"/>
          </a:xfrm>
          <a:prstGeom prst="rect">
            <a:avLst/>
          </a:prstGeom>
        </p:spPr>
        <p:txBody>
          <a:bodyPr wrap="square">
            <a:spAutoFit/>
          </a:bodyPr>
          <a:lstStyle/>
          <a:p>
            <a:pPr algn="ctr"/>
            <a:r>
              <a:rPr lang="es-CO" sz="2800" dirty="0"/>
              <a:t>Como consecuencia de que el creyente </a:t>
            </a:r>
            <a:r>
              <a:rPr lang="es-CO" sz="2800" b="1" u="sng" dirty="0">
                <a:latin typeface="Agency FB" pitchFamily="34" charset="0"/>
              </a:rPr>
              <a:t>está en Cristo</a:t>
            </a:r>
            <a:r>
              <a:rPr lang="es-CO" sz="2800" dirty="0"/>
              <a:t>, es identificado en lo que Cristo hizo en su muerte, resurrección y glorificación. </a:t>
            </a:r>
            <a:endParaRPr lang="es-CO" dirty="0"/>
          </a:p>
        </p:txBody>
      </p:sp>
      <p:pic>
        <p:nvPicPr>
          <p:cNvPr id="3074" name="Picture 2" descr="https://encrypted-tbn3.gstatic.com/images?q=tbn:ANd9GcRpC_qKp6cUA2um1GeBNhi_i8Vk3V4jLexpRhTfn6517s_wNCMH8o22sijc">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92281" y="1144820"/>
            <a:ext cx="1872208" cy="1564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99658283"/>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randombar(horizontal)">
                                      <p:cBhvr>
                                        <p:cTn id="12" dur="500"/>
                                        <p:tgtEl>
                                          <p:spTgt spid="4">
                                            <p:txEl>
                                              <p:pRg st="0" end="0"/>
                                            </p:txEl>
                                          </p:spTgt>
                                        </p:tgtEl>
                                      </p:cBhvr>
                                    </p:animEffect>
                                  </p:childTnLst>
                                </p:cTn>
                              </p:par>
                              <p:par>
                                <p:cTn id="13" presetID="14" presetClass="entr" presetSubtype="10" fill="hold" nodeType="withEffect">
                                  <p:stCondLst>
                                    <p:cond delay="0"/>
                                  </p:stCondLst>
                                  <p:childTnLst>
                                    <p:set>
                                      <p:cBhvr>
                                        <p:cTn id="14" dur="1" fill="hold">
                                          <p:stCondLst>
                                            <p:cond delay="0"/>
                                          </p:stCondLst>
                                        </p:cTn>
                                        <p:tgtEl>
                                          <p:spTgt spid="4">
                                            <p:txEl>
                                              <p:pRg st="1" end="1"/>
                                            </p:txEl>
                                          </p:spTgt>
                                        </p:tgtEl>
                                        <p:attrNameLst>
                                          <p:attrName>style.visibility</p:attrName>
                                        </p:attrNameLst>
                                      </p:cBhvr>
                                      <p:to>
                                        <p:strVal val="visible"/>
                                      </p:to>
                                    </p:set>
                                    <p:animEffect transition="in" filter="randombar(horizontal)">
                                      <p:cBhvr>
                                        <p:cTn id="15"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b="1" i="1" dirty="0" smtClean="0">
                <a:latin typeface="Agency FB" pitchFamily="34" charset="0"/>
              </a:rPr>
              <a:t>El fruto de la fe.</a:t>
            </a:r>
            <a:endParaRPr lang="es-CO" b="1" i="1" dirty="0">
              <a:latin typeface="Agency FB" pitchFamily="34" charset="0"/>
            </a:endParaRPr>
          </a:p>
        </p:txBody>
      </p:sp>
      <p:sp>
        <p:nvSpPr>
          <p:cNvPr id="3" name="2 Marcador de contenido"/>
          <p:cNvSpPr>
            <a:spLocks noGrp="1"/>
          </p:cNvSpPr>
          <p:nvPr>
            <p:ph idx="1"/>
          </p:nvPr>
        </p:nvSpPr>
        <p:spPr>
          <a:xfrm>
            <a:off x="457200" y="1600200"/>
            <a:ext cx="8229600" cy="4853136"/>
          </a:xfrm>
        </p:spPr>
        <p:txBody>
          <a:bodyPr>
            <a:normAutofit fontScale="85000" lnSpcReduction="20000"/>
          </a:bodyPr>
          <a:lstStyle/>
          <a:p>
            <a:pPr marL="0" indent="0" algn="ctr">
              <a:buNone/>
            </a:pPr>
            <a:r>
              <a:rPr lang="es-CO" dirty="0" smtClean="0"/>
              <a:t>La fe se demuestra de tres maneras:</a:t>
            </a:r>
          </a:p>
          <a:p>
            <a:pPr marL="0" indent="0">
              <a:buNone/>
            </a:pPr>
            <a:r>
              <a:rPr lang="es-CO" sz="3500" b="1" dirty="0" smtClean="0">
                <a:solidFill>
                  <a:srgbClr val="FF0000"/>
                </a:solidFill>
              </a:rPr>
              <a:t>1</a:t>
            </a:r>
            <a:r>
              <a:rPr lang="es-CO" dirty="0" smtClean="0"/>
              <a:t>). </a:t>
            </a:r>
            <a:r>
              <a:rPr lang="es-CO" u="sng" dirty="0" smtClean="0"/>
              <a:t>Creer en lo que no se ve</a:t>
            </a:r>
            <a:r>
              <a:rPr lang="es-CO" dirty="0" smtClean="0"/>
              <a:t>: «</a:t>
            </a:r>
            <a:r>
              <a:rPr lang="es-CO" dirty="0" smtClean="0">
                <a:latin typeface="Agency FB" pitchFamily="34" charset="0"/>
              </a:rPr>
              <a:t>Es</a:t>
            </a:r>
            <a:r>
              <a:rPr lang="es-CO" dirty="0">
                <a:latin typeface="Agency FB" pitchFamily="34" charset="0"/>
              </a:rPr>
              <a:t>, pues, la fe la certeza de lo que se espera, la convicción de lo que no se </a:t>
            </a:r>
            <a:r>
              <a:rPr lang="es-CO" dirty="0" smtClean="0">
                <a:latin typeface="Agency FB" pitchFamily="34" charset="0"/>
              </a:rPr>
              <a:t>ve</a:t>
            </a:r>
            <a:r>
              <a:rPr lang="es-CO" dirty="0" smtClean="0"/>
              <a:t>» </a:t>
            </a:r>
            <a:r>
              <a:rPr lang="es-CO" dirty="0" smtClean="0">
                <a:solidFill>
                  <a:srgbClr val="FF0000"/>
                </a:solidFill>
              </a:rPr>
              <a:t>(Heb.11:1).</a:t>
            </a:r>
          </a:p>
          <a:p>
            <a:pPr marL="0" indent="0">
              <a:buNone/>
            </a:pPr>
            <a:endParaRPr lang="es-CO" sz="3500" b="1" dirty="0" smtClean="0">
              <a:solidFill>
                <a:srgbClr val="FF0000"/>
              </a:solidFill>
            </a:endParaRPr>
          </a:p>
          <a:p>
            <a:pPr marL="0" indent="0">
              <a:buNone/>
            </a:pPr>
            <a:r>
              <a:rPr lang="es-CO" sz="3500" b="1" dirty="0" smtClean="0">
                <a:solidFill>
                  <a:srgbClr val="FF0000"/>
                </a:solidFill>
              </a:rPr>
              <a:t>2</a:t>
            </a:r>
            <a:r>
              <a:rPr lang="es-CO" dirty="0" smtClean="0"/>
              <a:t>). </a:t>
            </a:r>
            <a:r>
              <a:rPr lang="es-CO" u="sng" dirty="0" smtClean="0"/>
              <a:t>Confianza</a:t>
            </a:r>
            <a:r>
              <a:rPr lang="es-CO" dirty="0" smtClean="0"/>
              <a:t>: «Estas </a:t>
            </a:r>
            <a:r>
              <a:rPr lang="es-CO" dirty="0"/>
              <a:t>cosas os he hablado para que en mí tengáis paz. En el mundo tendréis aflicción; pero </a:t>
            </a:r>
            <a:r>
              <a:rPr lang="es-CO" b="1" u="sng" dirty="0">
                <a:latin typeface="Agency FB" pitchFamily="34" charset="0"/>
              </a:rPr>
              <a:t>confiad</a:t>
            </a:r>
            <a:r>
              <a:rPr lang="es-CO" dirty="0"/>
              <a:t>, yo he vencido al </a:t>
            </a:r>
            <a:r>
              <a:rPr lang="es-CO" dirty="0" smtClean="0"/>
              <a:t>mundo» </a:t>
            </a:r>
            <a:r>
              <a:rPr lang="es-CO" dirty="0" smtClean="0">
                <a:solidFill>
                  <a:srgbClr val="FF0000"/>
                </a:solidFill>
              </a:rPr>
              <a:t>(Juan 16:33)</a:t>
            </a:r>
            <a:r>
              <a:rPr lang="es-CO" dirty="0" smtClean="0"/>
              <a:t>.</a:t>
            </a:r>
          </a:p>
          <a:p>
            <a:pPr marL="0" indent="0">
              <a:buNone/>
            </a:pPr>
            <a:endParaRPr lang="es-CO" sz="3500" b="1" dirty="0" smtClean="0">
              <a:solidFill>
                <a:srgbClr val="FF0000"/>
              </a:solidFill>
            </a:endParaRPr>
          </a:p>
          <a:p>
            <a:pPr marL="0" indent="0">
              <a:buNone/>
            </a:pPr>
            <a:r>
              <a:rPr lang="es-CO" sz="3500" b="1" dirty="0" smtClean="0">
                <a:solidFill>
                  <a:srgbClr val="FF0000"/>
                </a:solidFill>
              </a:rPr>
              <a:t>3</a:t>
            </a:r>
            <a:r>
              <a:rPr lang="es-CO" dirty="0" smtClean="0"/>
              <a:t>). Obediencia: </a:t>
            </a:r>
            <a:r>
              <a:rPr lang="es-CO" b="1" baseline="30000" dirty="0"/>
              <a:t> </a:t>
            </a:r>
            <a:r>
              <a:rPr lang="es-CO" b="1" baseline="30000" dirty="0" smtClean="0"/>
              <a:t>«</a:t>
            </a:r>
            <a:r>
              <a:rPr lang="es-CO" dirty="0" smtClean="0"/>
              <a:t>Y </a:t>
            </a:r>
            <a:r>
              <a:rPr lang="es-CO" dirty="0"/>
              <a:t>en esto sabemos que nosotros le conocemos, </a:t>
            </a:r>
            <a:r>
              <a:rPr lang="es-CO" u="sng" dirty="0">
                <a:latin typeface="Agency FB" pitchFamily="34" charset="0"/>
              </a:rPr>
              <a:t>si guardamos sus mandamientos</a:t>
            </a:r>
            <a:r>
              <a:rPr lang="es-CO" dirty="0"/>
              <a:t>. </a:t>
            </a:r>
            <a:r>
              <a:rPr lang="es-CO" b="1" baseline="30000" dirty="0" smtClean="0"/>
              <a:t>4 </a:t>
            </a:r>
            <a:r>
              <a:rPr lang="es-CO" b="1" dirty="0">
                <a:latin typeface="Agency FB" pitchFamily="34" charset="0"/>
              </a:rPr>
              <a:t>El que dice: Yo le conozco, y no guarda sus </a:t>
            </a:r>
            <a:r>
              <a:rPr lang="es-CO" b="1" u="sng" dirty="0">
                <a:latin typeface="Agency FB" pitchFamily="34" charset="0"/>
              </a:rPr>
              <a:t>mandamientos</a:t>
            </a:r>
            <a:r>
              <a:rPr lang="es-CO" b="1" dirty="0">
                <a:latin typeface="Agency FB" pitchFamily="34" charset="0"/>
              </a:rPr>
              <a:t>, el tal es mentiroso, y la verdad no está en </a:t>
            </a:r>
            <a:r>
              <a:rPr lang="es-CO" b="1" dirty="0" smtClean="0">
                <a:latin typeface="Agency FB" pitchFamily="34" charset="0"/>
              </a:rPr>
              <a:t>él</a:t>
            </a:r>
            <a:r>
              <a:rPr lang="es-CO" dirty="0" smtClean="0"/>
              <a:t>» </a:t>
            </a:r>
            <a:r>
              <a:rPr lang="es-CO" dirty="0" smtClean="0">
                <a:solidFill>
                  <a:srgbClr val="FF0000"/>
                </a:solidFill>
              </a:rPr>
              <a:t>(1Juan 2:3,4).</a:t>
            </a:r>
            <a:endParaRPr lang="es-CO" dirty="0">
              <a:solidFill>
                <a:srgbClr val="FF0000"/>
              </a:solidFill>
            </a:endParaRPr>
          </a:p>
        </p:txBody>
      </p:sp>
    </p:spTree>
    <p:extLst>
      <p:ext uri="{BB962C8B-B14F-4D97-AF65-F5344CB8AC3E}">
        <p14:creationId xmlns:p14="http://schemas.microsoft.com/office/powerpoint/2010/main" val="145749027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randombar(horizontal)">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randombar(horizontal)">
                                      <p:cBhvr>
                                        <p:cTn id="2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O" sz="4800" b="1" i="1" dirty="0" smtClean="0">
                <a:latin typeface="Agency FB" pitchFamily="34" charset="0"/>
              </a:rPr>
              <a:t>El fruto del arrepentimiento:</a:t>
            </a:r>
            <a:endParaRPr lang="es-CO" sz="4800" b="1" i="1" dirty="0">
              <a:latin typeface="Agency FB" pitchFamily="34" charset="0"/>
            </a:endParaRPr>
          </a:p>
        </p:txBody>
      </p:sp>
      <p:sp>
        <p:nvSpPr>
          <p:cNvPr id="3" name="2 Marcador de contenido"/>
          <p:cNvSpPr>
            <a:spLocks noGrp="1"/>
          </p:cNvSpPr>
          <p:nvPr>
            <p:ph idx="1"/>
          </p:nvPr>
        </p:nvSpPr>
        <p:spPr>
          <a:xfrm>
            <a:off x="457200" y="1600200"/>
            <a:ext cx="8229600" cy="4925144"/>
          </a:xfrm>
        </p:spPr>
        <p:txBody>
          <a:bodyPr>
            <a:normAutofit fontScale="85000" lnSpcReduction="20000"/>
          </a:bodyPr>
          <a:lstStyle/>
          <a:p>
            <a:pPr marL="0" indent="0" algn="ctr">
              <a:buNone/>
            </a:pPr>
            <a:r>
              <a:rPr lang="es-CO" dirty="0">
                <a:solidFill>
                  <a:srgbClr val="FF0000"/>
                </a:solidFill>
              </a:rPr>
              <a:t>Mateo 3:8 </a:t>
            </a:r>
            <a:r>
              <a:rPr lang="es-CO" dirty="0" smtClean="0"/>
              <a:t>«</a:t>
            </a:r>
            <a:r>
              <a:rPr lang="es-CO" dirty="0" smtClean="0">
                <a:latin typeface="Agency FB" pitchFamily="34" charset="0"/>
              </a:rPr>
              <a:t>Haced</a:t>
            </a:r>
            <a:r>
              <a:rPr lang="es-CO" dirty="0">
                <a:latin typeface="Agency FB" pitchFamily="34" charset="0"/>
              </a:rPr>
              <a:t>, pues, frutos dignos de </a:t>
            </a:r>
            <a:r>
              <a:rPr lang="es-CO" dirty="0" smtClean="0">
                <a:latin typeface="Agency FB" pitchFamily="34" charset="0"/>
              </a:rPr>
              <a:t>arrepentimiento</a:t>
            </a:r>
            <a:r>
              <a:rPr lang="es-CO" dirty="0" smtClean="0"/>
              <a:t>».</a:t>
            </a:r>
            <a:endParaRPr lang="es-CO" dirty="0"/>
          </a:p>
          <a:p>
            <a:pPr marL="0" indent="0">
              <a:buNone/>
            </a:pPr>
            <a:r>
              <a:rPr lang="es-CO" dirty="0"/>
              <a:t>En esta palabra podemos ver que se nos hace un llamado, no a dar frutos de limón ni de naranja, sino a dar frutos dignos de arrepentimiento.</a:t>
            </a:r>
          </a:p>
          <a:p>
            <a:pPr marL="0" indent="0" algn="ctr">
              <a:buNone/>
            </a:pPr>
            <a:r>
              <a:rPr lang="es-CO" dirty="0" smtClean="0"/>
              <a:t>Pero </a:t>
            </a:r>
            <a:r>
              <a:rPr lang="es-CO" dirty="0"/>
              <a:t>¿</a:t>
            </a:r>
            <a:r>
              <a:rPr lang="es-CO" sz="3500" b="1" dirty="0">
                <a:solidFill>
                  <a:srgbClr val="FF0000"/>
                </a:solidFill>
              </a:rPr>
              <a:t>qué es el </a:t>
            </a:r>
            <a:r>
              <a:rPr lang="es-CO" sz="3500" b="1" dirty="0" smtClean="0">
                <a:solidFill>
                  <a:srgbClr val="FF0000"/>
                </a:solidFill>
              </a:rPr>
              <a:t>fruto de arrepentimiento</a:t>
            </a:r>
            <a:r>
              <a:rPr lang="es-CO" dirty="0" smtClean="0"/>
              <a:t>?</a:t>
            </a:r>
          </a:p>
          <a:p>
            <a:pPr marL="0" indent="0">
              <a:buNone/>
            </a:pPr>
            <a:r>
              <a:rPr lang="es-CO" dirty="0" smtClean="0"/>
              <a:t> 1). «</a:t>
            </a:r>
            <a:r>
              <a:rPr lang="es-CO" b="1" dirty="0" smtClean="0">
                <a:latin typeface="Agency FB" pitchFamily="34" charset="0"/>
              </a:rPr>
              <a:t>Conciencia </a:t>
            </a:r>
            <a:r>
              <a:rPr lang="es-CO" b="1" dirty="0">
                <a:latin typeface="Agency FB" pitchFamily="34" charset="0"/>
              </a:rPr>
              <a:t>de mi error, de mi </a:t>
            </a:r>
            <a:r>
              <a:rPr lang="es-CO" b="1" dirty="0" smtClean="0">
                <a:latin typeface="Agency FB" pitchFamily="34" charset="0"/>
              </a:rPr>
              <a:t>pecado y </a:t>
            </a:r>
            <a:r>
              <a:rPr lang="es-CO" b="1" dirty="0">
                <a:latin typeface="Agency FB" pitchFamily="34" charset="0"/>
              </a:rPr>
              <a:t>deseo de corazón de no haberlo </a:t>
            </a:r>
            <a:r>
              <a:rPr lang="es-CO" b="1" dirty="0" smtClean="0">
                <a:latin typeface="Agency FB" pitchFamily="34" charset="0"/>
              </a:rPr>
              <a:t>cometido</a:t>
            </a:r>
            <a:r>
              <a:rPr lang="es-CO" dirty="0" smtClean="0"/>
              <a:t>».</a:t>
            </a:r>
            <a:endParaRPr lang="es-CO" dirty="0"/>
          </a:p>
          <a:p>
            <a:pPr marL="0" indent="0">
              <a:buNone/>
            </a:pPr>
            <a:r>
              <a:rPr lang="es-CO" dirty="0" smtClean="0"/>
              <a:t> 2). </a:t>
            </a:r>
            <a:r>
              <a:rPr lang="es-CO" b="1" dirty="0" smtClean="0"/>
              <a:t>C</a:t>
            </a:r>
            <a:r>
              <a:rPr lang="es-CO" dirty="0" smtClean="0"/>
              <a:t>onversión</a:t>
            </a:r>
            <a:r>
              <a:rPr lang="es-CO" b="1" dirty="0" smtClean="0"/>
              <a:t>:</a:t>
            </a:r>
            <a:r>
              <a:rPr lang="es-CO" dirty="0" smtClean="0"/>
              <a:t> «</a:t>
            </a:r>
            <a:r>
              <a:rPr lang="es-CO" b="1" dirty="0" smtClean="0">
                <a:latin typeface="Agency FB" pitchFamily="34" charset="0"/>
              </a:rPr>
              <a:t>Dejar </a:t>
            </a:r>
            <a:r>
              <a:rPr lang="es-CO" b="1" dirty="0">
                <a:latin typeface="Agency FB" pitchFamily="34" charset="0"/>
              </a:rPr>
              <a:t>de hacer lo malo y </a:t>
            </a:r>
            <a:r>
              <a:rPr lang="es-CO" b="1" u="sng" dirty="0">
                <a:latin typeface="Agency FB" pitchFamily="34" charset="0"/>
              </a:rPr>
              <a:t>hacer lo </a:t>
            </a:r>
            <a:r>
              <a:rPr lang="es-CO" b="1" u="sng" dirty="0" smtClean="0">
                <a:latin typeface="Agency FB" pitchFamily="34" charset="0"/>
              </a:rPr>
              <a:t>bueno</a:t>
            </a:r>
            <a:r>
              <a:rPr lang="es-CO" dirty="0" smtClean="0"/>
              <a:t>».</a:t>
            </a:r>
          </a:p>
          <a:p>
            <a:pPr marL="0" indent="0">
              <a:buNone/>
            </a:pPr>
            <a:endParaRPr lang="es-CO" b="1" dirty="0" smtClean="0"/>
          </a:p>
          <a:p>
            <a:pPr marL="0" indent="0">
              <a:buNone/>
            </a:pPr>
            <a:r>
              <a:rPr lang="es-CO" b="1" dirty="0" smtClean="0">
                <a:solidFill>
                  <a:srgbClr val="FF0000"/>
                </a:solidFill>
              </a:rPr>
              <a:t>Hechos </a:t>
            </a:r>
            <a:r>
              <a:rPr lang="es-CO" b="1" dirty="0">
                <a:solidFill>
                  <a:srgbClr val="FF0000"/>
                </a:solidFill>
              </a:rPr>
              <a:t>3:19</a:t>
            </a:r>
            <a:r>
              <a:rPr lang="es-CO" dirty="0">
                <a:solidFill>
                  <a:srgbClr val="FF0000"/>
                </a:solidFill>
              </a:rPr>
              <a:t> </a:t>
            </a:r>
            <a:r>
              <a:rPr lang="es-CO" dirty="0"/>
              <a:t>Así que, </a:t>
            </a:r>
            <a:r>
              <a:rPr lang="es-CO" b="1" u="sng" dirty="0">
                <a:latin typeface="Agency FB" pitchFamily="34" charset="0"/>
              </a:rPr>
              <a:t>arrepentíos </a:t>
            </a:r>
            <a:r>
              <a:rPr lang="es-CO" dirty="0"/>
              <a:t>y </a:t>
            </a:r>
            <a:r>
              <a:rPr lang="es-CO" b="1" u="sng" dirty="0">
                <a:latin typeface="Agency FB" pitchFamily="34" charset="0"/>
              </a:rPr>
              <a:t>convertíos</a:t>
            </a:r>
            <a:r>
              <a:rPr lang="es-CO" dirty="0"/>
              <a:t>, para que sean borrados vuestros pecados; para que vengan de la presencia del Señor tiempos de refrigerio.</a:t>
            </a:r>
          </a:p>
        </p:txBody>
      </p:sp>
    </p:spTree>
    <p:extLst>
      <p:ext uri="{BB962C8B-B14F-4D97-AF65-F5344CB8AC3E}">
        <p14:creationId xmlns:p14="http://schemas.microsoft.com/office/powerpoint/2010/main" val="85716324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p:cTn id="1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barn(inVertical)">
                                      <p:cBhvr>
                                        <p:cTn id="21" dur="500"/>
                                        <p:tgtEl>
                                          <p:spTgt spid="3">
                                            <p:txEl>
                                              <p:pRg st="2" end="2"/>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4" fill="hold" nodeType="clickEffect">
                                  <p:stCondLst>
                                    <p:cond delay="0"/>
                                  </p:stCondLst>
                                  <p:childTnLst>
                                    <p:set>
                                      <p:cBhvr>
                                        <p:cTn id="25" dur="1" fill="hold">
                                          <p:stCondLst>
                                            <p:cond delay="0"/>
                                          </p:stCondLst>
                                        </p:cTn>
                                        <p:tgtEl>
                                          <p:spTgt spid="3">
                                            <p:txEl>
                                              <p:pRg st="3" end="3"/>
                                            </p:txEl>
                                          </p:spTgt>
                                        </p:tgtEl>
                                        <p:attrNameLst>
                                          <p:attrName>style.visibility</p:attrName>
                                        </p:attrNameLst>
                                      </p:cBhvr>
                                      <p:to>
                                        <p:strVal val="visible"/>
                                      </p:to>
                                    </p:set>
                                    <p:animEffect transition="in" filter="wipe(down)">
                                      <p:cBhvr>
                                        <p:cTn id="26" dur="500"/>
                                        <p:tgtEl>
                                          <p:spTgt spid="3">
                                            <p:txEl>
                                              <p:pRg st="3" end="3"/>
                                            </p:txEl>
                                          </p:spTgt>
                                        </p:tgtEl>
                                      </p:cBhvr>
                                    </p:animEffect>
                                  </p:childTnLst>
                                </p:cTn>
                              </p:par>
                              <p:par>
                                <p:cTn id="27" presetID="22" presetClass="entr" presetSubtype="4" fill="hold" nodeType="with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Effect transition="in" filter="wipe(down)">
                                      <p:cBhvr>
                                        <p:cTn id="29" dur="500"/>
                                        <p:tgtEl>
                                          <p:spTgt spid="3">
                                            <p:txEl>
                                              <p:pRg st="4" end="4"/>
                                            </p:txEl>
                                          </p:spTgt>
                                        </p:tgtEl>
                                      </p:cBhvr>
                                    </p:animEffect>
                                  </p:childTnLst>
                                </p:cTn>
                              </p:par>
                              <p:par>
                                <p:cTn id="30" presetID="22" presetClass="entr" presetSubtype="4" fill="hold" nodeType="with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wipe(down)">
                                      <p:cBhvr>
                                        <p:cTn id="32"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O" sz="4800" b="1" i="1" dirty="0" smtClean="0">
                <a:latin typeface="Agency FB" pitchFamily="34" charset="0"/>
              </a:rPr>
              <a:t>El fruto del bautismo:</a:t>
            </a:r>
            <a:endParaRPr lang="es-CO" sz="4800" b="1" i="1" dirty="0">
              <a:latin typeface="Agency FB" pitchFamily="34" charset="0"/>
            </a:endParaRPr>
          </a:p>
        </p:txBody>
      </p:sp>
      <p:sp>
        <p:nvSpPr>
          <p:cNvPr id="3" name="2 Marcador de contenido"/>
          <p:cNvSpPr>
            <a:spLocks noGrp="1"/>
          </p:cNvSpPr>
          <p:nvPr>
            <p:ph idx="1"/>
          </p:nvPr>
        </p:nvSpPr>
        <p:spPr>
          <a:xfrm>
            <a:off x="179512" y="1600200"/>
            <a:ext cx="8712968" cy="5141168"/>
          </a:xfrm>
        </p:spPr>
        <p:txBody>
          <a:bodyPr>
            <a:normAutofit/>
          </a:bodyPr>
          <a:lstStyle/>
          <a:p>
            <a:pPr marL="0" indent="0" algn="ctr">
              <a:buNone/>
            </a:pPr>
            <a:r>
              <a:rPr lang="es-CO" b="1" dirty="0" smtClean="0"/>
              <a:t>Los Frutos del bautismo son cinco</a:t>
            </a:r>
            <a:r>
              <a:rPr lang="es-CO" dirty="0" smtClean="0"/>
              <a:t>: </a:t>
            </a:r>
          </a:p>
          <a:p>
            <a:pPr marL="0" indent="0">
              <a:buNone/>
            </a:pPr>
            <a:endParaRPr lang="es-CO" dirty="0" smtClean="0"/>
          </a:p>
          <a:p>
            <a:pPr marL="0" indent="0">
              <a:buNone/>
            </a:pPr>
            <a:r>
              <a:rPr lang="es-CO" dirty="0" smtClean="0">
                <a:solidFill>
                  <a:srgbClr val="FF0000"/>
                </a:solidFill>
              </a:rPr>
              <a:t>1</a:t>
            </a:r>
            <a:r>
              <a:rPr lang="es-CO" dirty="0" smtClean="0"/>
              <a:t>). Por </a:t>
            </a:r>
            <a:r>
              <a:rPr lang="es-CO" dirty="0"/>
              <a:t>el bautismo nos convertimos en hijos adoptivos de Dios</a:t>
            </a:r>
            <a:r>
              <a:rPr lang="es-CO" dirty="0" smtClean="0"/>
              <a:t>, </a:t>
            </a:r>
            <a:r>
              <a:rPr lang="es-CO" dirty="0"/>
              <a:t>"</a:t>
            </a:r>
            <a:r>
              <a:rPr lang="es-CO" b="1" u="sng" dirty="0">
                <a:latin typeface="Agency FB" pitchFamily="34" charset="0"/>
              </a:rPr>
              <a:t>una nueva creación</a:t>
            </a:r>
            <a:r>
              <a:rPr lang="es-CO" dirty="0"/>
              <a:t>" </a:t>
            </a:r>
            <a:r>
              <a:rPr lang="es-CO" dirty="0" smtClean="0">
                <a:solidFill>
                  <a:srgbClr val="FF0000"/>
                </a:solidFill>
              </a:rPr>
              <a:t>(2 Cor. </a:t>
            </a:r>
            <a:r>
              <a:rPr lang="es-CO" dirty="0">
                <a:solidFill>
                  <a:srgbClr val="FF0000"/>
                </a:solidFill>
              </a:rPr>
              <a:t>5,17</a:t>
            </a:r>
            <a:r>
              <a:rPr lang="es-CO" dirty="0" smtClean="0">
                <a:solidFill>
                  <a:srgbClr val="FF0000"/>
                </a:solidFill>
              </a:rPr>
              <a:t>).</a:t>
            </a:r>
          </a:p>
          <a:p>
            <a:pPr marL="0" indent="0">
              <a:buNone/>
            </a:pPr>
            <a:r>
              <a:rPr lang="es-CO" dirty="0" smtClean="0">
                <a:solidFill>
                  <a:srgbClr val="FF0000"/>
                </a:solidFill>
              </a:rPr>
              <a:t>2).  </a:t>
            </a:r>
            <a:r>
              <a:rPr lang="es-CO" dirty="0" smtClean="0"/>
              <a:t>«</a:t>
            </a:r>
            <a:r>
              <a:rPr lang="es-CO" b="1" u="sng" dirty="0" smtClean="0">
                <a:latin typeface="Agency FB" pitchFamily="34" charset="0"/>
              </a:rPr>
              <a:t>Partícipe </a:t>
            </a:r>
            <a:r>
              <a:rPr lang="es-CO" b="1" u="sng" dirty="0">
                <a:latin typeface="Agency FB" pitchFamily="34" charset="0"/>
              </a:rPr>
              <a:t>de la naturaleza divina</a:t>
            </a:r>
            <a:r>
              <a:rPr lang="es-CO" dirty="0"/>
              <a:t>" </a:t>
            </a:r>
            <a:r>
              <a:rPr lang="es-CO" dirty="0" smtClean="0">
                <a:solidFill>
                  <a:srgbClr val="FF0000"/>
                </a:solidFill>
              </a:rPr>
              <a:t>(2 Ped.1</a:t>
            </a:r>
            <a:r>
              <a:rPr lang="es-CO" dirty="0">
                <a:solidFill>
                  <a:srgbClr val="FF0000"/>
                </a:solidFill>
              </a:rPr>
              <a:t>, 4</a:t>
            </a:r>
            <a:r>
              <a:rPr lang="es-CO" dirty="0" smtClean="0">
                <a:solidFill>
                  <a:srgbClr val="FF0000"/>
                </a:solidFill>
              </a:rPr>
              <a:t>)</a:t>
            </a:r>
            <a:r>
              <a:rPr lang="es-CO" dirty="0"/>
              <a:t>.</a:t>
            </a:r>
            <a:endParaRPr lang="es-CO" dirty="0" smtClean="0"/>
          </a:p>
          <a:p>
            <a:pPr marL="0" indent="0">
              <a:buNone/>
            </a:pPr>
            <a:r>
              <a:rPr lang="es-CO" dirty="0" smtClean="0">
                <a:solidFill>
                  <a:srgbClr val="FF0000"/>
                </a:solidFill>
              </a:rPr>
              <a:t>3</a:t>
            </a:r>
            <a:r>
              <a:rPr lang="es-CO" dirty="0" smtClean="0"/>
              <a:t>). «</a:t>
            </a:r>
            <a:r>
              <a:rPr lang="es-CO" b="1" u="sng" dirty="0" smtClean="0">
                <a:latin typeface="Agency FB" pitchFamily="34" charset="0"/>
              </a:rPr>
              <a:t>Miembro </a:t>
            </a:r>
            <a:r>
              <a:rPr lang="es-CO" b="1" u="sng" dirty="0">
                <a:latin typeface="Agency FB" pitchFamily="34" charset="0"/>
              </a:rPr>
              <a:t>de </a:t>
            </a:r>
            <a:r>
              <a:rPr lang="es-CO" b="1" u="sng" dirty="0" smtClean="0">
                <a:latin typeface="Agency FB" pitchFamily="34" charset="0"/>
              </a:rPr>
              <a:t>Cristo</a:t>
            </a:r>
            <a:r>
              <a:rPr lang="es-CO" dirty="0" smtClean="0"/>
              <a:t>» </a:t>
            </a:r>
            <a:r>
              <a:rPr lang="es-CO" dirty="0" smtClean="0">
                <a:solidFill>
                  <a:srgbClr val="FF0000"/>
                </a:solidFill>
              </a:rPr>
              <a:t>(I Cor. </a:t>
            </a:r>
            <a:r>
              <a:rPr lang="es-CO" dirty="0">
                <a:solidFill>
                  <a:srgbClr val="FF0000"/>
                </a:solidFill>
              </a:rPr>
              <a:t>6, </a:t>
            </a:r>
            <a:r>
              <a:rPr lang="es-CO" dirty="0" smtClean="0">
                <a:solidFill>
                  <a:srgbClr val="FF0000"/>
                </a:solidFill>
              </a:rPr>
              <a:t>15</a:t>
            </a:r>
            <a:r>
              <a:rPr lang="es-CO" dirty="0">
                <a:solidFill>
                  <a:srgbClr val="FF0000"/>
                </a:solidFill>
              </a:rPr>
              <a:t>;</a:t>
            </a:r>
            <a:r>
              <a:rPr lang="es-CO" dirty="0" smtClean="0">
                <a:solidFill>
                  <a:srgbClr val="FF0000"/>
                </a:solidFill>
              </a:rPr>
              <a:t> 12:27).</a:t>
            </a:r>
          </a:p>
          <a:p>
            <a:pPr marL="0" indent="0">
              <a:buNone/>
            </a:pPr>
            <a:r>
              <a:rPr lang="es-CO" dirty="0" smtClean="0">
                <a:solidFill>
                  <a:srgbClr val="FF0000"/>
                </a:solidFill>
              </a:rPr>
              <a:t>4</a:t>
            </a:r>
            <a:r>
              <a:rPr lang="es-CO" dirty="0" smtClean="0"/>
              <a:t>). «</a:t>
            </a:r>
            <a:r>
              <a:rPr lang="es-CO" b="1" u="sng" dirty="0" smtClean="0">
                <a:latin typeface="Agency FB" pitchFamily="34" charset="0"/>
              </a:rPr>
              <a:t>Coheredero </a:t>
            </a:r>
            <a:r>
              <a:rPr lang="es-CO" b="1" u="sng" dirty="0">
                <a:latin typeface="Agency FB" pitchFamily="34" charset="0"/>
              </a:rPr>
              <a:t>con </a:t>
            </a:r>
            <a:r>
              <a:rPr lang="es-CO" b="1" u="sng" dirty="0" smtClean="0">
                <a:latin typeface="Agency FB" pitchFamily="34" charset="0"/>
              </a:rPr>
              <a:t>Él</a:t>
            </a:r>
            <a:r>
              <a:rPr lang="es-CO" dirty="0" smtClean="0"/>
              <a:t>» </a:t>
            </a:r>
            <a:r>
              <a:rPr lang="es-CO" dirty="0">
                <a:solidFill>
                  <a:srgbClr val="FF0000"/>
                </a:solidFill>
              </a:rPr>
              <a:t>(</a:t>
            </a:r>
            <a:r>
              <a:rPr lang="es-CO" dirty="0" smtClean="0">
                <a:solidFill>
                  <a:srgbClr val="FF0000"/>
                </a:solidFill>
              </a:rPr>
              <a:t>Rom</a:t>
            </a:r>
            <a:r>
              <a:rPr lang="es-CO" dirty="0">
                <a:solidFill>
                  <a:srgbClr val="FF0000"/>
                </a:solidFill>
              </a:rPr>
              <a:t>. </a:t>
            </a:r>
            <a:r>
              <a:rPr lang="es-CO" dirty="0" smtClean="0">
                <a:solidFill>
                  <a:srgbClr val="FF0000"/>
                </a:solidFill>
              </a:rPr>
              <a:t>8:17). </a:t>
            </a:r>
            <a:r>
              <a:rPr lang="es-CO" dirty="0" smtClean="0"/>
              <a:t>y</a:t>
            </a:r>
          </a:p>
          <a:p>
            <a:pPr marL="0" indent="0">
              <a:buNone/>
            </a:pPr>
            <a:r>
              <a:rPr lang="es-CO" dirty="0" smtClean="0">
                <a:solidFill>
                  <a:srgbClr val="FF0000"/>
                </a:solidFill>
              </a:rPr>
              <a:t>5</a:t>
            </a:r>
            <a:r>
              <a:rPr lang="es-CO" dirty="0" smtClean="0"/>
              <a:t>). «</a:t>
            </a:r>
            <a:r>
              <a:rPr lang="es-CO" b="1" u="sng" dirty="0" smtClean="0">
                <a:latin typeface="Agency FB" pitchFamily="34" charset="0"/>
              </a:rPr>
              <a:t>Templo </a:t>
            </a:r>
            <a:r>
              <a:rPr lang="es-CO" b="1" u="sng" dirty="0">
                <a:latin typeface="Agency FB" pitchFamily="34" charset="0"/>
              </a:rPr>
              <a:t>del Espíritu </a:t>
            </a:r>
            <a:r>
              <a:rPr lang="es-CO" b="1" u="sng" dirty="0" smtClean="0">
                <a:latin typeface="Agency FB" pitchFamily="34" charset="0"/>
              </a:rPr>
              <a:t>Santo</a:t>
            </a:r>
            <a:r>
              <a:rPr lang="es-CO" dirty="0" smtClean="0"/>
              <a:t>» </a:t>
            </a:r>
            <a:r>
              <a:rPr lang="es-CO" dirty="0" smtClean="0">
                <a:solidFill>
                  <a:srgbClr val="FF0000"/>
                </a:solidFill>
              </a:rPr>
              <a:t>(1 Cor. 6:19).</a:t>
            </a:r>
          </a:p>
          <a:p>
            <a:pPr marL="0" indent="0">
              <a:buNone/>
            </a:pPr>
            <a:endParaRPr lang="es-CO" b="1" dirty="0" smtClean="0"/>
          </a:p>
          <a:p>
            <a:pPr marL="0" indent="0">
              <a:buNone/>
            </a:pPr>
            <a:endParaRPr lang="es-CO" dirty="0"/>
          </a:p>
        </p:txBody>
      </p:sp>
    </p:spTree>
    <p:extLst>
      <p:ext uri="{BB962C8B-B14F-4D97-AF65-F5344CB8AC3E}">
        <p14:creationId xmlns:p14="http://schemas.microsoft.com/office/powerpoint/2010/main" val="146371469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circle(in)">
                                      <p:cBhvr>
                                        <p:cTn id="12" dur="20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circle(in)">
                                      <p:cBhvr>
                                        <p:cTn id="17" dur="20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circle(in)">
                                      <p:cBhvr>
                                        <p:cTn id="22" dur="20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circle(in)">
                                      <p:cBhvr>
                                        <p:cTn id="27" dur="2000"/>
                                        <p:tgtEl>
                                          <p:spTgt spid="3">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6" presetClass="entr" presetSubtype="16" fill="hold" grpId="0" nodeType="click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circle(in)">
                                      <p:cBhvr>
                                        <p:cTn id="32" dur="2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188640"/>
            <a:ext cx="8496944" cy="6480720"/>
          </a:xfrm>
        </p:spPr>
        <p:txBody>
          <a:bodyPr>
            <a:normAutofit fontScale="85000" lnSpcReduction="20000"/>
          </a:bodyPr>
          <a:lstStyle/>
          <a:p>
            <a:pPr marL="0" indent="0" algn="ctr">
              <a:buNone/>
            </a:pPr>
            <a:r>
              <a:rPr lang="es-CO" b="1" dirty="0" smtClean="0"/>
              <a:t>Obligaciones del bautizado:</a:t>
            </a:r>
            <a:r>
              <a:rPr lang="es-CO" dirty="0"/>
              <a:t/>
            </a:r>
            <a:br>
              <a:rPr lang="es-CO" dirty="0"/>
            </a:br>
            <a:endParaRPr lang="es-CO" dirty="0" smtClean="0"/>
          </a:p>
          <a:p>
            <a:pPr marL="0" indent="0" algn="ctr">
              <a:buNone/>
            </a:pPr>
            <a:r>
              <a:rPr lang="es-CO" dirty="0" smtClean="0"/>
              <a:t>Por </a:t>
            </a:r>
            <a:r>
              <a:rPr lang="es-CO" dirty="0"/>
              <a:t>el bautismo recibimos una semilla: "</a:t>
            </a:r>
            <a:r>
              <a:rPr lang="es-CO" dirty="0">
                <a:latin typeface="Agency FB" pitchFamily="34" charset="0"/>
              </a:rPr>
              <a:t>la semilla de la fe</a:t>
            </a:r>
            <a:r>
              <a:rPr lang="es-CO" dirty="0"/>
              <a:t>" que deberemos fortalecer y hacer fructificar durante toda nuestra vida.</a:t>
            </a:r>
            <a:br>
              <a:rPr lang="es-CO" dirty="0"/>
            </a:br>
            <a:r>
              <a:rPr lang="es-CO" dirty="0"/>
              <a:t/>
            </a:r>
            <a:br>
              <a:rPr lang="es-CO" dirty="0"/>
            </a:br>
            <a:r>
              <a:rPr lang="es-CO" dirty="0"/>
              <a:t>El bautizado, siendo miembro de la Iglesia, ya no se pertenece a sí mismo </a:t>
            </a:r>
            <a:r>
              <a:rPr lang="es-CO" dirty="0">
                <a:solidFill>
                  <a:srgbClr val="FF0000"/>
                </a:solidFill>
              </a:rPr>
              <a:t>(I </a:t>
            </a:r>
            <a:r>
              <a:rPr lang="es-CO" dirty="0" smtClean="0">
                <a:solidFill>
                  <a:srgbClr val="FF0000"/>
                </a:solidFill>
              </a:rPr>
              <a:t>Cor. </a:t>
            </a:r>
            <a:r>
              <a:rPr lang="es-CO" dirty="0">
                <a:solidFill>
                  <a:srgbClr val="FF0000"/>
                </a:solidFill>
              </a:rPr>
              <a:t>6,19), </a:t>
            </a:r>
            <a:r>
              <a:rPr lang="es-CO" dirty="0"/>
              <a:t>sino al que murió y resucitó por nosotros </a:t>
            </a:r>
            <a:r>
              <a:rPr lang="es-CO" dirty="0" smtClean="0">
                <a:solidFill>
                  <a:srgbClr val="FF0000"/>
                </a:solidFill>
              </a:rPr>
              <a:t>(2 Cor. </a:t>
            </a:r>
            <a:r>
              <a:rPr lang="es-CO" dirty="0">
                <a:solidFill>
                  <a:srgbClr val="FF0000"/>
                </a:solidFill>
              </a:rPr>
              <a:t>5,15</a:t>
            </a:r>
            <a:r>
              <a:rPr lang="es-CO" dirty="0"/>
              <a:t>). Por tanto, debe servir a los demás </a:t>
            </a:r>
            <a:r>
              <a:rPr lang="es-CO" dirty="0">
                <a:solidFill>
                  <a:srgbClr val="FF0000"/>
                </a:solidFill>
              </a:rPr>
              <a:t>(</a:t>
            </a:r>
            <a:r>
              <a:rPr lang="es-CO" dirty="0" smtClean="0">
                <a:solidFill>
                  <a:srgbClr val="FF0000"/>
                </a:solidFill>
              </a:rPr>
              <a:t>Juan</a:t>
            </a:r>
            <a:r>
              <a:rPr lang="es-CO" dirty="0">
                <a:solidFill>
                  <a:srgbClr val="FF0000"/>
                </a:solidFill>
              </a:rPr>
              <a:t>. </a:t>
            </a:r>
            <a:r>
              <a:rPr lang="es-CO" dirty="0" smtClean="0">
                <a:solidFill>
                  <a:srgbClr val="FF0000"/>
                </a:solidFill>
              </a:rPr>
              <a:t>13:12-15) </a:t>
            </a:r>
            <a:r>
              <a:rPr lang="es-CO" dirty="0"/>
              <a:t>en la comunión de la Iglesia, y cumplir con las enseñanzas de la </a:t>
            </a:r>
            <a:r>
              <a:rPr lang="es-CO" dirty="0" smtClean="0"/>
              <a:t>Biblia. </a:t>
            </a:r>
            <a:r>
              <a:rPr lang="es-CO" dirty="0"/>
              <a:t>Debe </a:t>
            </a:r>
            <a:r>
              <a:rPr lang="es-CO" dirty="0" smtClean="0"/>
              <a:t>difundir su </a:t>
            </a:r>
            <a:r>
              <a:rPr lang="es-CO" dirty="0"/>
              <a:t>fe, ante </a:t>
            </a:r>
            <a:r>
              <a:rPr lang="es-CO" dirty="0" smtClean="0"/>
              <a:t>todo </a:t>
            </a:r>
            <a:r>
              <a:rPr lang="es-CO" dirty="0" smtClean="0">
                <a:solidFill>
                  <a:srgbClr val="FF0000"/>
                </a:solidFill>
              </a:rPr>
              <a:t>(Mar.16:15). </a:t>
            </a:r>
            <a:r>
              <a:rPr lang="es-CO" dirty="0"/>
              <a:t/>
            </a:r>
            <a:br>
              <a:rPr lang="es-CO" dirty="0"/>
            </a:br>
            <a:r>
              <a:rPr lang="es-CO" dirty="0"/>
              <a:t/>
            </a:r>
            <a:br>
              <a:rPr lang="es-CO" dirty="0"/>
            </a:br>
            <a:r>
              <a:rPr lang="es-CO" dirty="0"/>
              <a:t>Al quedar incorporado en el "</a:t>
            </a:r>
            <a:r>
              <a:rPr lang="es-CO" dirty="0">
                <a:latin typeface="Agency FB" pitchFamily="34" charset="0"/>
              </a:rPr>
              <a:t>Cuerpo de Cristo</a:t>
            </a:r>
            <a:r>
              <a:rPr lang="es-CO" dirty="0"/>
              <a:t>", tiene la misión ineludible de "</a:t>
            </a:r>
            <a:r>
              <a:rPr lang="es-CO" dirty="0">
                <a:latin typeface="Agency FB" pitchFamily="34" charset="0"/>
              </a:rPr>
              <a:t>confesar a Cristo</a:t>
            </a:r>
            <a:r>
              <a:rPr lang="es-CO" dirty="0"/>
              <a:t>", es decir, mostrar con su vida y palabra que "</a:t>
            </a:r>
            <a:r>
              <a:rPr lang="es-CO" dirty="0">
                <a:latin typeface="Agency FB" pitchFamily="34" charset="0"/>
              </a:rPr>
              <a:t>Cristo ha muerto y resucitado</a:t>
            </a:r>
            <a:r>
              <a:rPr lang="es-CO" dirty="0"/>
              <a:t>" por todos y cada uno de nosotros.</a:t>
            </a:r>
            <a:br>
              <a:rPr lang="es-CO" dirty="0"/>
            </a:br>
            <a:r>
              <a:rPr lang="es-CO" dirty="0"/>
              <a:t/>
            </a:r>
            <a:br>
              <a:rPr lang="es-CO" dirty="0"/>
            </a:br>
            <a:endParaRPr lang="es-CO" dirty="0"/>
          </a:p>
        </p:txBody>
      </p:sp>
    </p:spTree>
    <p:extLst>
      <p:ext uri="{BB962C8B-B14F-4D97-AF65-F5344CB8AC3E}">
        <p14:creationId xmlns:p14="http://schemas.microsoft.com/office/powerpoint/2010/main" val="2915755030"/>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randombar(horizontal)">
                                      <p:cBhvr>
                                        <p:cTn id="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3096344"/>
          </a:xfrm>
        </p:spPr>
        <p:txBody>
          <a:bodyPr>
            <a:normAutofit fontScale="92500" lnSpcReduction="10000"/>
          </a:bodyPr>
          <a:lstStyle/>
          <a:p>
            <a:pPr marL="0" indent="0" algn="ctr">
              <a:buNone/>
            </a:pPr>
            <a:r>
              <a:rPr lang="es-CO" sz="2800" dirty="0" smtClean="0"/>
              <a:t>Ya hemos visto, según las evidencias bíblicas que el Espíritu Santo es el encargado de guiar al hombre al arrepentimiento, por tanto, el rechazar su influencia es a lo que el Señor se refirió diciendo:</a:t>
            </a:r>
            <a:r>
              <a:rPr lang="es-CO" sz="2800" b="1" baseline="30000" dirty="0"/>
              <a:t> </a:t>
            </a:r>
            <a:endParaRPr lang="es-CO" sz="2800" b="1" baseline="30000" dirty="0" smtClean="0"/>
          </a:p>
          <a:p>
            <a:pPr marL="0" indent="0" algn="ctr">
              <a:buNone/>
            </a:pPr>
            <a:r>
              <a:rPr lang="es-CO" sz="2800" b="1" dirty="0" smtClean="0"/>
              <a:t> «</a:t>
            </a:r>
            <a:r>
              <a:rPr lang="es-CO" sz="2800" dirty="0" smtClean="0">
                <a:latin typeface="Agency FB" pitchFamily="34" charset="0"/>
              </a:rPr>
              <a:t>De </a:t>
            </a:r>
            <a:r>
              <a:rPr lang="es-CO" sz="2800" dirty="0">
                <a:latin typeface="Agency FB" pitchFamily="34" charset="0"/>
              </a:rPr>
              <a:t>cierto os digo que todos los pecados serán perdonados a los hijos de los hombres, y las blasfemias cualesquiera que sean; </a:t>
            </a:r>
            <a:r>
              <a:rPr lang="es-CO" sz="2800" b="1" baseline="30000" dirty="0" smtClean="0">
                <a:latin typeface="Agency FB" pitchFamily="34" charset="0"/>
              </a:rPr>
              <a:t>29 </a:t>
            </a:r>
            <a:r>
              <a:rPr lang="es-CO" sz="2800" dirty="0">
                <a:latin typeface="Agency FB" pitchFamily="34" charset="0"/>
              </a:rPr>
              <a:t>pero cualquiera que blasfeme contra el Espíritu Santo, no tiene jamás perdón, sino que es reo de juicio </a:t>
            </a:r>
            <a:r>
              <a:rPr lang="es-CO" sz="2800" dirty="0" smtClean="0">
                <a:latin typeface="Agency FB" pitchFamily="34" charset="0"/>
              </a:rPr>
              <a:t>eterno» </a:t>
            </a:r>
            <a:r>
              <a:rPr lang="es-CO" sz="2800" dirty="0" smtClean="0">
                <a:solidFill>
                  <a:srgbClr val="FF0000"/>
                </a:solidFill>
              </a:rPr>
              <a:t>(Mar.3:28,29). </a:t>
            </a:r>
          </a:p>
        </p:txBody>
      </p:sp>
      <p:pic>
        <p:nvPicPr>
          <p:cNvPr id="1026" name="Picture 2" descr="https://encrypted-tbn1.gstatic.com/images?q=tbn:ANd9GcR83NU5Vw96UCgs1hmkRhtESksCQp98j7Yig90Mu28R2yQ3u0SLk7AjQmU">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32240" y="3717032"/>
            <a:ext cx="2030338" cy="2664296"/>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323528" y="3717032"/>
            <a:ext cx="6408712" cy="3046988"/>
          </a:xfrm>
          <a:prstGeom prst="rect">
            <a:avLst/>
          </a:prstGeom>
        </p:spPr>
        <p:txBody>
          <a:bodyPr wrap="square">
            <a:spAutoFit/>
          </a:bodyPr>
          <a:lstStyle/>
          <a:p>
            <a:pPr algn="ctr"/>
            <a:r>
              <a:rPr lang="es-CO" sz="2400" dirty="0">
                <a:solidFill>
                  <a:srgbClr val="FF0000"/>
                </a:solidFill>
              </a:rPr>
              <a:t>Rechazar el llamado que hace el </a:t>
            </a:r>
            <a:r>
              <a:rPr lang="es-CO" sz="2400" dirty="0" smtClean="0">
                <a:solidFill>
                  <a:srgbClr val="FF0000"/>
                </a:solidFill>
              </a:rPr>
              <a:t>Espíritu </a:t>
            </a:r>
            <a:r>
              <a:rPr lang="es-CO" sz="2400" dirty="0">
                <a:solidFill>
                  <a:srgbClr val="FF0000"/>
                </a:solidFill>
              </a:rPr>
              <a:t>Santo al arrepentimiento y el perdón de los pecados, es nada menos que rechazar el ofrecimiento de salvación que nos hace Dios a </a:t>
            </a:r>
            <a:r>
              <a:rPr lang="es-CO" sz="2400" dirty="0" smtClean="0">
                <a:solidFill>
                  <a:srgbClr val="FF0000"/>
                </a:solidFill>
              </a:rPr>
              <a:t>través </a:t>
            </a:r>
            <a:r>
              <a:rPr lang="es-CO" sz="2400" dirty="0">
                <a:solidFill>
                  <a:srgbClr val="FF0000"/>
                </a:solidFill>
              </a:rPr>
              <a:t>del sacrificio de su Hijo, por tanto, no hay nada más que Dios pueda hacer por él</a:t>
            </a:r>
            <a:r>
              <a:rPr lang="es-CO" sz="2400" dirty="0" smtClean="0">
                <a:solidFill>
                  <a:srgbClr val="FF0000"/>
                </a:solidFill>
              </a:rPr>
              <a:t>.</a:t>
            </a:r>
          </a:p>
          <a:p>
            <a:pPr algn="ctr"/>
            <a:r>
              <a:rPr lang="es-CO" sz="2400" dirty="0" smtClean="0"/>
              <a:t>Si desea más información lea </a:t>
            </a:r>
            <a:r>
              <a:rPr lang="es-CO" sz="2400" dirty="0" smtClean="0">
                <a:solidFill>
                  <a:srgbClr val="FF0000"/>
                </a:solidFill>
              </a:rPr>
              <a:t>(Juan 3:16; Juan 14: 6; Hech.4:12). </a:t>
            </a:r>
            <a:endParaRPr lang="es-CO" sz="2400" dirty="0">
              <a:solidFill>
                <a:srgbClr val="FF0000"/>
              </a:solidFill>
            </a:endParaRPr>
          </a:p>
        </p:txBody>
      </p:sp>
    </p:spTree>
    <p:extLst>
      <p:ext uri="{BB962C8B-B14F-4D97-AF65-F5344CB8AC3E}">
        <p14:creationId xmlns:p14="http://schemas.microsoft.com/office/powerpoint/2010/main" val="1043663144"/>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heel(1)">
                                      <p:cBhvr>
                                        <p:cTn id="7" dur="20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1026"/>
                                        </p:tgtEl>
                                        <p:attrNameLst>
                                          <p:attrName>style.visibility</p:attrName>
                                        </p:attrNameLst>
                                      </p:cBhvr>
                                      <p:to>
                                        <p:strVal val="visible"/>
                                      </p:to>
                                    </p:set>
                                    <p:animEffect transition="in" filter="randombar(horizontal)">
                                      <p:cBhvr>
                                        <p:cTn id="12" dur="500"/>
                                        <p:tgtEl>
                                          <p:spTgt spid="1026"/>
                                        </p:tgtEl>
                                      </p:cBhvr>
                                    </p:animEffect>
                                  </p:childTnLst>
                                </p:cTn>
                              </p:par>
                              <p:par>
                                <p:cTn id="13" presetID="14" presetClass="entr" presetSubtype="10"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randombar(horizontal)">
                                      <p:cBhvr>
                                        <p:cTn id="1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832648"/>
          </a:xfrm>
        </p:spPr>
        <p:txBody>
          <a:bodyPr>
            <a:normAutofit fontScale="85000" lnSpcReduction="10000"/>
          </a:bodyPr>
          <a:lstStyle/>
          <a:p>
            <a:pPr marL="0" indent="0" algn="ctr">
              <a:buNone/>
            </a:pPr>
            <a:endParaRPr lang="es-CO" dirty="0" smtClean="0"/>
          </a:p>
          <a:p>
            <a:pPr marL="0" indent="0" algn="ctr">
              <a:buNone/>
            </a:pPr>
            <a:r>
              <a:rPr lang="es-CO" dirty="0" smtClean="0"/>
              <a:t>Y más tarde, el apóstol Pablo, cuando se dirige a la iglesia de Éfeso les dice: «</a:t>
            </a:r>
            <a:r>
              <a:rPr lang="es-CO" dirty="0" smtClean="0">
                <a:latin typeface="Agency FB" pitchFamily="34" charset="0"/>
              </a:rPr>
              <a:t>Y </a:t>
            </a:r>
            <a:r>
              <a:rPr lang="es-CO" dirty="0">
                <a:latin typeface="Agency FB" pitchFamily="34" charset="0"/>
              </a:rPr>
              <a:t>no </a:t>
            </a:r>
            <a:r>
              <a:rPr lang="es-CO" b="1" u="sng" dirty="0">
                <a:latin typeface="Agency FB" pitchFamily="34" charset="0"/>
              </a:rPr>
              <a:t>contristéis</a:t>
            </a:r>
            <a:r>
              <a:rPr lang="es-CO" dirty="0">
                <a:latin typeface="Agency FB" pitchFamily="34" charset="0"/>
              </a:rPr>
              <a:t> al Espíritu Santo de Dios, con el cual fuisteis sellados para el día de la </a:t>
            </a:r>
            <a:r>
              <a:rPr lang="es-CO" dirty="0" smtClean="0">
                <a:latin typeface="Agency FB" pitchFamily="34" charset="0"/>
              </a:rPr>
              <a:t>redención</a:t>
            </a:r>
            <a:r>
              <a:rPr lang="es-CO" dirty="0" smtClean="0"/>
              <a:t>» </a:t>
            </a:r>
            <a:r>
              <a:rPr lang="es-CO" dirty="0" smtClean="0">
                <a:solidFill>
                  <a:srgbClr val="FF0000"/>
                </a:solidFill>
              </a:rPr>
              <a:t>(Efe.4:30)</a:t>
            </a:r>
            <a:r>
              <a:rPr lang="es-CO" b="1" baseline="30000" dirty="0" smtClean="0">
                <a:solidFill>
                  <a:srgbClr val="FF0000"/>
                </a:solidFill>
              </a:rPr>
              <a:t>.</a:t>
            </a:r>
            <a:r>
              <a:rPr lang="es-CO" b="1" dirty="0" smtClean="0">
                <a:solidFill>
                  <a:srgbClr val="FF0000"/>
                </a:solidFill>
              </a:rPr>
              <a:t> </a:t>
            </a:r>
            <a:endParaRPr lang="es-CO" dirty="0" smtClean="0">
              <a:solidFill>
                <a:srgbClr val="FF0000"/>
              </a:solidFill>
            </a:endParaRPr>
          </a:p>
          <a:p>
            <a:pPr marL="0" indent="0" algn="ctr">
              <a:buNone/>
            </a:pPr>
            <a:endParaRPr lang="es-CO" b="1" dirty="0" smtClean="0"/>
          </a:p>
          <a:p>
            <a:pPr marL="0" indent="0" algn="ctr">
              <a:buNone/>
            </a:pPr>
            <a:r>
              <a:rPr lang="es-CO" b="1" dirty="0" smtClean="0"/>
              <a:t>Contristéis</a:t>
            </a:r>
            <a:r>
              <a:rPr lang="es-CO" b="1" dirty="0"/>
              <a:t>. </a:t>
            </a:r>
            <a:r>
              <a:rPr lang="es-CO" dirty="0" smtClean="0"/>
              <a:t>Gr</a:t>
            </a:r>
            <a:r>
              <a:rPr lang="es-CO" dirty="0"/>
              <a:t>. lupéō, </a:t>
            </a:r>
            <a:r>
              <a:rPr lang="es-CO" dirty="0" smtClean="0"/>
              <a:t>que quiere decir: “</a:t>
            </a:r>
            <a:r>
              <a:rPr lang="es-CO" dirty="0" smtClean="0">
                <a:latin typeface="Agency FB" pitchFamily="34" charset="0"/>
              </a:rPr>
              <a:t>causar </a:t>
            </a:r>
            <a:r>
              <a:rPr lang="es-CO" dirty="0">
                <a:latin typeface="Agency FB" pitchFamily="34" charset="0"/>
              </a:rPr>
              <a:t>dolor”, “causar tristeza</a:t>
            </a:r>
            <a:r>
              <a:rPr lang="es-CO" dirty="0" smtClean="0"/>
              <a:t>”. “</a:t>
            </a:r>
            <a:r>
              <a:rPr lang="es-CO" dirty="0" smtClean="0">
                <a:latin typeface="Agency FB" pitchFamily="34" charset="0"/>
              </a:rPr>
              <a:t>No </a:t>
            </a:r>
            <a:r>
              <a:rPr lang="es-CO" dirty="0">
                <a:latin typeface="Agency FB" pitchFamily="34" charset="0"/>
              </a:rPr>
              <a:t>sigáis contristando”, o “dejad de contristar</a:t>
            </a:r>
            <a:r>
              <a:rPr lang="es-CO" dirty="0"/>
              <a:t>”. </a:t>
            </a:r>
            <a:endParaRPr lang="es-CO" dirty="0" smtClean="0"/>
          </a:p>
          <a:p>
            <a:pPr marL="0" indent="0" algn="ctr">
              <a:buNone/>
            </a:pPr>
            <a:endParaRPr lang="es-CO" dirty="0" smtClean="0"/>
          </a:p>
          <a:p>
            <a:pPr marL="0" indent="0" algn="ctr">
              <a:buNone/>
            </a:pPr>
            <a:r>
              <a:rPr lang="es-CO" sz="3300" b="1" dirty="0" smtClean="0">
                <a:solidFill>
                  <a:srgbClr val="FF0000"/>
                </a:solidFill>
              </a:rPr>
              <a:t>¿De qué forma se puede contristar al Espíritu Santo?</a:t>
            </a:r>
          </a:p>
          <a:p>
            <a:pPr marL="0" indent="0">
              <a:buNone/>
            </a:pPr>
            <a:endParaRPr lang="es-CO" sz="3300" b="1" dirty="0">
              <a:solidFill>
                <a:srgbClr val="FF0000"/>
              </a:solidFill>
            </a:endParaRPr>
          </a:p>
          <a:p>
            <a:pPr marL="0" indent="0" algn="ctr">
              <a:buNone/>
            </a:pPr>
            <a:r>
              <a:rPr lang="es-CO" dirty="0" smtClean="0"/>
              <a:t>Un deliberado </a:t>
            </a:r>
            <a:r>
              <a:rPr lang="es-CO" dirty="0"/>
              <a:t>rechazo de la luz </a:t>
            </a:r>
            <a:r>
              <a:rPr lang="es-CO" dirty="0" smtClean="0"/>
              <a:t>puede llevar </a:t>
            </a:r>
            <a:r>
              <a:rPr lang="es-CO" dirty="0"/>
              <a:t>paso a paso a blasfemar “contra el Espíritu</a:t>
            </a:r>
            <a:r>
              <a:rPr lang="es-CO" dirty="0" smtClean="0"/>
              <a:t>”</a:t>
            </a:r>
            <a:r>
              <a:rPr lang="es-CO" dirty="0"/>
              <a:t>.</a:t>
            </a:r>
            <a:r>
              <a:rPr lang="es-CO" dirty="0" smtClean="0"/>
              <a:t> </a:t>
            </a:r>
            <a:endParaRPr lang="es-CO" dirty="0"/>
          </a:p>
        </p:txBody>
      </p:sp>
    </p:spTree>
    <p:extLst>
      <p:ext uri="{BB962C8B-B14F-4D97-AF65-F5344CB8AC3E}">
        <p14:creationId xmlns:p14="http://schemas.microsoft.com/office/powerpoint/2010/main" val="3985810972"/>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wheel(1)">
                                      <p:cBhvr>
                                        <p:cTn id="7" dur="2000"/>
                                        <p:tgtEl>
                                          <p:spTgt spid="3">
                                            <p:txEl>
                                              <p:pRg st="3" end="3"/>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3">
                                            <p:txEl>
                                              <p:pRg st="5" end="5"/>
                                            </p:txEl>
                                          </p:spTgt>
                                        </p:tgtEl>
                                        <p:attrNameLst>
                                          <p:attrName>style.visibility</p:attrName>
                                        </p:attrNameLst>
                                      </p:cBhvr>
                                      <p:to>
                                        <p:strVal val="visible"/>
                                      </p:to>
                                    </p:set>
                                    <p:animEffect transition="in" filter="wheel(1)">
                                      <p:cBhvr>
                                        <p:cTn id="10" dur="2000"/>
                                        <p:tgtEl>
                                          <p:spTgt spid="3">
                                            <p:txEl>
                                              <p:pRg st="5" end="5"/>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3">
                                            <p:txEl>
                                              <p:pRg st="7" end="7"/>
                                            </p:txEl>
                                          </p:spTgt>
                                        </p:tgtEl>
                                        <p:attrNameLst>
                                          <p:attrName>style.visibility</p:attrName>
                                        </p:attrNameLst>
                                      </p:cBhvr>
                                      <p:to>
                                        <p:strVal val="visible"/>
                                      </p:to>
                                    </p:set>
                                    <p:animEffect transition="in" filter="fade">
                                      <p:cBhvr>
                                        <p:cTn id="15" dur="2000"/>
                                        <p:tgtEl>
                                          <p:spTgt spid="3">
                                            <p:txEl>
                                              <p:pRg st="7" end="7"/>
                                            </p:txEl>
                                          </p:spTgt>
                                        </p:tgtEl>
                                      </p:cBhvr>
                                    </p:animEffect>
                                    <p:anim calcmode="lin" valueType="num">
                                      <p:cBhvr>
                                        <p:cTn id="16" dur="2000" fill="hold"/>
                                        <p:tgtEl>
                                          <p:spTgt spid="3">
                                            <p:txEl>
                                              <p:pRg st="7" end="7"/>
                                            </p:txEl>
                                          </p:spTgt>
                                        </p:tgtEl>
                                        <p:attrNameLst>
                                          <p:attrName>ppt_w</p:attrName>
                                        </p:attrNameLst>
                                      </p:cBhvr>
                                      <p:tavLst>
                                        <p:tav tm="0" fmla="#ppt_w*sin(2.5*pi*$)">
                                          <p:val>
                                            <p:fltVal val="0"/>
                                          </p:val>
                                        </p:tav>
                                        <p:tav tm="100000">
                                          <p:val>
                                            <p:fltVal val="1"/>
                                          </p:val>
                                        </p:tav>
                                      </p:tavLst>
                                    </p:anim>
                                    <p:anim calcmode="lin" valueType="num">
                                      <p:cBhvr>
                                        <p:cTn id="17" dur="2000" fill="hold"/>
                                        <p:tgtEl>
                                          <p:spTgt spid="3">
                                            <p:txEl>
                                              <p:pRg st="7" end="7"/>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904656"/>
          </a:xfrm>
        </p:spPr>
        <p:txBody>
          <a:bodyPr>
            <a:normAutofit fontScale="92500" lnSpcReduction="20000"/>
          </a:bodyPr>
          <a:lstStyle/>
          <a:p>
            <a:pPr marL="0" indent="0" algn="ctr">
              <a:buNone/>
            </a:pPr>
            <a:r>
              <a:rPr lang="es-CO" dirty="0" smtClean="0"/>
              <a:t>La </a:t>
            </a:r>
            <a:r>
              <a:rPr lang="es-CO" dirty="0"/>
              <a:t>blasfemia contra el Espíritu Santo, o sea el pecado imperdonable, consiste en la resistencia progresiva a la verdad, y culmina en una decisión final e irrevocable en contra de ella, hecha deliberadamente y sabiendo muy bien que al proceder así se está escogiendo seguir una conducta propia que se opone a la voluntad divina</a:t>
            </a:r>
            <a:r>
              <a:rPr lang="es-CO" dirty="0" smtClean="0"/>
              <a:t>.</a:t>
            </a:r>
          </a:p>
          <a:p>
            <a:pPr marL="0" indent="0" algn="ctr">
              <a:buNone/>
            </a:pPr>
            <a:r>
              <a:rPr lang="es-CO" dirty="0"/>
              <a:t> </a:t>
            </a:r>
            <a:endParaRPr lang="es-CO" dirty="0" smtClean="0"/>
          </a:p>
          <a:p>
            <a:pPr marL="0" indent="0" algn="ctr">
              <a:buNone/>
            </a:pPr>
            <a:r>
              <a:rPr lang="es-CO" dirty="0" smtClean="0"/>
              <a:t>La </a:t>
            </a:r>
            <a:r>
              <a:rPr lang="es-CO" dirty="0"/>
              <a:t>blasfemia contra el Espíritu Santo, o sea el pecado imperdonable, </a:t>
            </a:r>
            <a:r>
              <a:rPr lang="es-CO" dirty="0">
                <a:latin typeface="Agency FB" pitchFamily="34" charset="0"/>
              </a:rPr>
              <a:t>consiste en la resistencia progresiva a la verdad, y culmina en una decisión final e irrevocable en contra de ella, hecha deliberadamente y sabiendo muy bien que al proceder así se está escogiendo seguir una conducta propia que se opone a la voluntad </a:t>
            </a:r>
            <a:r>
              <a:rPr lang="es-CO" dirty="0" smtClean="0">
                <a:latin typeface="Agency FB" pitchFamily="34" charset="0"/>
              </a:rPr>
              <a:t>divina</a:t>
            </a:r>
            <a:r>
              <a:rPr lang="es-CO" dirty="0">
                <a:latin typeface="Agency FB" pitchFamily="34" charset="0"/>
              </a:rPr>
              <a:t> </a:t>
            </a:r>
            <a:r>
              <a:rPr lang="es-CO" dirty="0" smtClean="0">
                <a:solidFill>
                  <a:srgbClr val="FF0000"/>
                </a:solidFill>
              </a:rPr>
              <a:t>(D. T. G. 291). </a:t>
            </a:r>
            <a:endParaRPr lang="es-CO" dirty="0">
              <a:solidFill>
                <a:srgbClr val="FF0000"/>
              </a:solidFill>
            </a:endParaRPr>
          </a:p>
        </p:txBody>
      </p:sp>
    </p:spTree>
    <p:extLst>
      <p:ext uri="{BB962C8B-B14F-4D97-AF65-F5344CB8AC3E}">
        <p14:creationId xmlns:p14="http://schemas.microsoft.com/office/powerpoint/2010/main" val="1540821964"/>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0"/>
            <a:ext cx="9144000" cy="6669360"/>
          </a:xfrm>
        </p:spPr>
        <p:txBody>
          <a:bodyPr>
            <a:noAutofit/>
          </a:bodyPr>
          <a:lstStyle/>
          <a:p>
            <a:pPr marL="0" indent="0" algn="ctr">
              <a:buNone/>
            </a:pPr>
            <a:r>
              <a:rPr lang="es-CO" sz="2400" dirty="0" smtClean="0"/>
              <a:t>La </a:t>
            </a:r>
            <a:r>
              <a:rPr lang="es-CO" sz="2400" dirty="0"/>
              <a:t>persona más desgraciada es aquella cuya conciencia la molesta por hacer el mal cuando sabe que debería hacer el </a:t>
            </a:r>
            <a:r>
              <a:rPr lang="es-CO" sz="2400" dirty="0" smtClean="0"/>
              <a:t>bien. Una </a:t>
            </a:r>
            <a:r>
              <a:rPr lang="es-CO" sz="2400" dirty="0"/>
              <a:t>vida cristiana desdichada generalmente es el resultado de no vivir a la altura de la luz que se tiene.  La persona cuya conciencia la molesta puede resolver el problema y librarse de la tensión de dos maneras: </a:t>
            </a:r>
          </a:p>
          <a:p>
            <a:pPr marL="0" indent="0">
              <a:buNone/>
            </a:pPr>
            <a:r>
              <a:rPr lang="es-CO" sz="2800" b="1" dirty="0" smtClean="0">
                <a:solidFill>
                  <a:srgbClr val="FF0000"/>
                </a:solidFill>
              </a:rPr>
              <a:t>1</a:t>
            </a:r>
            <a:r>
              <a:rPr lang="es-CO" sz="2400" dirty="0" smtClean="0"/>
              <a:t>). </a:t>
            </a:r>
            <a:r>
              <a:rPr lang="es-CO" sz="2400" b="1" dirty="0" smtClean="0">
                <a:solidFill>
                  <a:srgbClr val="0070C0"/>
                </a:solidFill>
              </a:rPr>
              <a:t>puede </a:t>
            </a:r>
            <a:r>
              <a:rPr lang="es-CO" sz="2400" b="1" dirty="0">
                <a:solidFill>
                  <a:srgbClr val="0070C0"/>
                </a:solidFill>
              </a:rPr>
              <a:t>someterse al poder transformador del Espíritu Santo y responder a los impulsos del Espíritu rectificando los yerros cometidos con Dios y con el hombre, </a:t>
            </a:r>
            <a:endParaRPr lang="es-CO" sz="2400" b="1" dirty="0" smtClean="0">
              <a:solidFill>
                <a:srgbClr val="0070C0"/>
              </a:solidFill>
            </a:endParaRPr>
          </a:p>
          <a:p>
            <a:pPr marL="0" indent="0">
              <a:buNone/>
            </a:pPr>
            <a:r>
              <a:rPr lang="es-CO" sz="2800" b="1" dirty="0" smtClean="0">
                <a:solidFill>
                  <a:srgbClr val="FF0000"/>
                </a:solidFill>
              </a:rPr>
              <a:t>2</a:t>
            </a:r>
            <a:r>
              <a:rPr lang="es-CO" sz="2400" b="1" dirty="0" smtClean="0">
                <a:solidFill>
                  <a:srgbClr val="0070C0"/>
                </a:solidFill>
              </a:rPr>
              <a:t>). o </a:t>
            </a:r>
            <a:r>
              <a:rPr lang="es-CO" sz="2400" b="1" dirty="0">
                <a:solidFill>
                  <a:srgbClr val="0070C0"/>
                </a:solidFill>
              </a:rPr>
              <a:t>puede cauterizar su conciencia y eliminar sus dolorosos impulsos, silenciando así al Espíritu </a:t>
            </a:r>
            <a:r>
              <a:rPr lang="es-CO" sz="2400" b="1" dirty="0" smtClean="0">
                <a:solidFill>
                  <a:srgbClr val="0070C0"/>
                </a:solidFill>
              </a:rPr>
              <a:t>Santo</a:t>
            </a:r>
            <a:r>
              <a:rPr lang="es-CO" sz="2400" dirty="0" smtClean="0"/>
              <a:t>.</a:t>
            </a:r>
          </a:p>
          <a:p>
            <a:pPr marL="0" indent="0" algn="ctr">
              <a:buNone/>
            </a:pPr>
            <a:r>
              <a:rPr lang="es-CO" sz="2400" b="1" dirty="0" smtClean="0">
                <a:solidFill>
                  <a:srgbClr val="FF0000"/>
                </a:solidFill>
                <a:latin typeface="Agency FB" pitchFamily="34" charset="0"/>
              </a:rPr>
              <a:t>El </a:t>
            </a:r>
            <a:r>
              <a:rPr lang="es-CO" sz="2400" b="1" dirty="0">
                <a:solidFill>
                  <a:srgbClr val="FF0000"/>
                </a:solidFill>
                <a:latin typeface="Agency FB" pitchFamily="34" charset="0"/>
              </a:rPr>
              <a:t>que hace esto último no puede arrepentirse porque su conciencia se ha tornado para siempre insensible y no quiere arrepentirse.  Deliberadamente ha colocado su alma más allá del alcance de la gracia divina.  Su persistente perversión del libre albedrío da por resultado la pérdida de la capacidad de discernir entre el bien y el mal.  Por último el mal parece ser bueno, y el bien parece ser </a:t>
            </a:r>
            <a:r>
              <a:rPr lang="es-CO" sz="2400" b="1" dirty="0" smtClean="0">
                <a:solidFill>
                  <a:srgbClr val="FF0000"/>
                </a:solidFill>
                <a:latin typeface="Agency FB" pitchFamily="34" charset="0"/>
              </a:rPr>
              <a:t>malo.</a:t>
            </a:r>
          </a:p>
          <a:p>
            <a:pPr marL="0" indent="0" algn="ctr">
              <a:buNone/>
            </a:pPr>
            <a:r>
              <a:rPr lang="es-CO" sz="2400" dirty="0" smtClean="0"/>
              <a:t> Si desea más información lea </a:t>
            </a:r>
            <a:r>
              <a:rPr lang="es-CO" sz="2400" b="1" dirty="0" smtClean="0">
                <a:solidFill>
                  <a:srgbClr val="FF0000"/>
                </a:solidFill>
              </a:rPr>
              <a:t>(Miq.3:2</a:t>
            </a:r>
            <a:r>
              <a:rPr lang="es-CO" sz="2400" b="1" dirty="0">
                <a:solidFill>
                  <a:srgbClr val="FF0000"/>
                </a:solidFill>
              </a:rPr>
              <a:t>; </a:t>
            </a:r>
            <a:r>
              <a:rPr lang="es-CO" sz="2400" b="1" dirty="0" smtClean="0">
                <a:solidFill>
                  <a:srgbClr val="FF0000"/>
                </a:solidFill>
              </a:rPr>
              <a:t>Isa.5:20</a:t>
            </a:r>
            <a:r>
              <a:rPr lang="es-CO" sz="2400" b="1" dirty="0">
                <a:solidFill>
                  <a:srgbClr val="FF0000"/>
                </a:solidFill>
              </a:rPr>
              <a:t>).  </a:t>
            </a:r>
            <a:r>
              <a:rPr lang="es-CO" sz="2400" dirty="0"/>
              <a:t>Tan engañoso es e pecado</a:t>
            </a:r>
            <a:r>
              <a:rPr lang="es-CO" sz="2000" dirty="0" smtClean="0"/>
              <a:t>.</a:t>
            </a:r>
            <a:endParaRPr lang="es-CO" sz="2000" dirty="0"/>
          </a:p>
        </p:txBody>
      </p:sp>
    </p:spTree>
    <p:extLst>
      <p:ext uri="{BB962C8B-B14F-4D97-AF65-F5344CB8AC3E}">
        <p14:creationId xmlns:p14="http://schemas.microsoft.com/office/powerpoint/2010/main" val="1234880433"/>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arn(inVertical)">
                                      <p:cBhvr>
                                        <p:cTn id="7" dur="500"/>
                                        <p:tgtEl>
                                          <p:spTgt spid="3">
                                            <p:txEl>
                                              <p:pRg st="1" end="1"/>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barn(inVertical)">
                                      <p:cBhvr>
                                        <p:cTn id="10" dur="500"/>
                                        <p:tgtEl>
                                          <p:spTgt spid="3">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Effect transition="in" filter="wipe(down)">
                                      <p:cBhvr>
                                        <p:cTn id="15" dur="500"/>
                                        <p:tgtEl>
                                          <p:spTgt spid="3">
                                            <p:txEl>
                                              <p:pRg st="3" end="3"/>
                                            </p:txEl>
                                          </p:spTgt>
                                        </p:tgtEl>
                                      </p:cBhvr>
                                    </p:animEffect>
                                  </p:childTnLst>
                                </p:cTn>
                              </p:par>
                              <p:par>
                                <p:cTn id="16" presetID="22" presetClass="entr" presetSubtype="4" fill="hold" nodeType="withEffect">
                                  <p:stCondLst>
                                    <p:cond delay="0"/>
                                  </p:stCondLst>
                                  <p:childTnLst>
                                    <p:set>
                                      <p:cBhvr>
                                        <p:cTn id="17" dur="1" fill="hold">
                                          <p:stCondLst>
                                            <p:cond delay="0"/>
                                          </p:stCondLst>
                                        </p:cTn>
                                        <p:tgtEl>
                                          <p:spTgt spid="3">
                                            <p:txEl>
                                              <p:pRg st="4" end="4"/>
                                            </p:txEl>
                                          </p:spTgt>
                                        </p:tgtEl>
                                        <p:attrNameLst>
                                          <p:attrName>style.visibility</p:attrName>
                                        </p:attrNameLst>
                                      </p:cBhvr>
                                      <p:to>
                                        <p:strVal val="visible"/>
                                      </p:to>
                                    </p:set>
                                    <p:animEffect transition="in" filter="wipe(down)">
                                      <p:cBhvr>
                                        <p:cTn id="18"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188640"/>
            <a:ext cx="8712968" cy="6480720"/>
          </a:xfrm>
        </p:spPr>
        <p:txBody>
          <a:bodyPr>
            <a:noAutofit/>
          </a:bodyPr>
          <a:lstStyle/>
          <a:p>
            <a:pPr marL="0" indent="0" algn="ctr">
              <a:buNone/>
            </a:pPr>
            <a:r>
              <a:rPr lang="es-CO" sz="2400" dirty="0" smtClean="0"/>
              <a:t>La </a:t>
            </a:r>
            <a:r>
              <a:rPr lang="es-CO" sz="2400" dirty="0"/>
              <a:t>recepción del Espíritu Santo en la conversión es la refrendación divina de que el creyente es aceptado, que la aprobación celestial descansa sobre su elección y su vida cristiana. </a:t>
            </a:r>
            <a:endParaRPr lang="es-CO" sz="2400" dirty="0" smtClean="0"/>
          </a:p>
          <a:p>
            <a:pPr marL="0" indent="0" algn="ctr">
              <a:buNone/>
            </a:pPr>
            <a:r>
              <a:rPr lang="es-CO" sz="2400" dirty="0" smtClean="0"/>
              <a:t>Se </a:t>
            </a:r>
            <a:r>
              <a:rPr lang="es-CO" sz="2400" dirty="0"/>
              <a:t>espera que el creyente persevere y sea glorificado. Esto sólo ocurrirá si retiene “</a:t>
            </a:r>
            <a:r>
              <a:rPr lang="es-CO" sz="2400" b="1" dirty="0">
                <a:latin typeface="Agency FB" pitchFamily="34" charset="0"/>
              </a:rPr>
              <a:t>firme hasta el fin la confianza y el” gloriarse “en la esperanza</a:t>
            </a:r>
            <a:r>
              <a:rPr lang="es-CO" sz="2400" dirty="0"/>
              <a:t>” </a:t>
            </a:r>
            <a:r>
              <a:rPr lang="es-CO" sz="2400" dirty="0">
                <a:solidFill>
                  <a:srgbClr val="FF0000"/>
                </a:solidFill>
              </a:rPr>
              <a:t>(</a:t>
            </a:r>
            <a:r>
              <a:rPr lang="es-CO" sz="2400" dirty="0" smtClean="0">
                <a:solidFill>
                  <a:srgbClr val="FF0000"/>
                </a:solidFill>
              </a:rPr>
              <a:t>Heb.3:6</a:t>
            </a:r>
            <a:r>
              <a:rPr lang="es-CO" sz="2400" dirty="0">
                <a:solidFill>
                  <a:srgbClr val="FF0000"/>
                </a:solidFill>
              </a:rPr>
              <a:t>)</a:t>
            </a:r>
            <a:r>
              <a:rPr lang="es-CO" sz="2400" dirty="0"/>
              <a:t>. </a:t>
            </a:r>
            <a:endParaRPr lang="es-CO" sz="2400" dirty="0" smtClean="0"/>
          </a:p>
          <a:p>
            <a:pPr marL="0" indent="0" algn="ctr">
              <a:buNone/>
            </a:pPr>
            <a:r>
              <a:rPr lang="es-CO" sz="2400" dirty="0" smtClean="0"/>
              <a:t>El </a:t>
            </a:r>
            <a:r>
              <a:rPr lang="es-CO" sz="2400" dirty="0"/>
              <a:t>acto del sellamiento no garantiza para siempre la salvación, pues es posible pecar contra el Espíritu Santo y así perder el derecho a la </a:t>
            </a:r>
            <a:r>
              <a:rPr lang="es-CO" sz="2400" dirty="0" smtClean="0"/>
              <a:t>redención. </a:t>
            </a:r>
          </a:p>
          <a:p>
            <a:pPr marL="0" indent="0" algn="ctr">
              <a:buNone/>
            </a:pPr>
            <a:r>
              <a:rPr lang="es-CO" sz="2400" b="1" dirty="0" smtClean="0">
                <a:latin typeface="Agency FB" pitchFamily="34" charset="0"/>
              </a:rPr>
              <a:t>El </a:t>
            </a:r>
            <a:r>
              <a:rPr lang="es-CO" sz="2400" b="1" dirty="0">
                <a:latin typeface="Agency FB" pitchFamily="34" charset="0"/>
              </a:rPr>
              <a:t>pecado imperdonable es la culminación de una serie de actos con los que se ha entristecido o contristado al Espíritu Santo.</a:t>
            </a:r>
            <a:r>
              <a:rPr lang="es-CO" sz="2400" dirty="0"/>
              <a:t> Por esta razón es importante no cometer ni un solo acto de esa naturaleza. </a:t>
            </a:r>
            <a:endParaRPr lang="es-CO" sz="2400" dirty="0" smtClean="0"/>
          </a:p>
          <a:p>
            <a:pPr marL="0" indent="0" algn="ctr">
              <a:buNone/>
            </a:pPr>
            <a:r>
              <a:rPr lang="es-CO" sz="2400" b="1" dirty="0">
                <a:solidFill>
                  <a:srgbClr val="FF0000"/>
                </a:solidFill>
              </a:rPr>
              <a:t>(</a:t>
            </a:r>
            <a:r>
              <a:rPr lang="es-CO" sz="2400" b="1" dirty="0" smtClean="0">
                <a:solidFill>
                  <a:srgbClr val="FF0000"/>
                </a:solidFill>
              </a:rPr>
              <a:t>Extraido del C.B.A. sobre Mateo 12:31)</a:t>
            </a:r>
            <a:r>
              <a:rPr lang="es-CO" sz="2400" dirty="0" smtClean="0"/>
              <a:t>. </a:t>
            </a:r>
          </a:p>
          <a:p>
            <a:pPr marL="0" indent="0" algn="ctr">
              <a:buNone/>
            </a:pPr>
            <a:r>
              <a:rPr lang="es-CO" sz="2400" dirty="0" smtClean="0"/>
              <a:t>Mi deseo y oración es que, en el momento que usted sienta el llamado del Espíritu Santo, en ese preciso momento responda. Amen. </a:t>
            </a:r>
            <a:endParaRPr lang="es-CO" sz="2400" dirty="0" smtClean="0"/>
          </a:p>
          <a:p>
            <a:pPr marL="0" indent="0" algn="ctr">
              <a:buNone/>
            </a:pPr>
            <a:r>
              <a:rPr lang="es-CO" sz="2400" dirty="0" smtClean="0"/>
              <a:t>Dic.1/013.</a:t>
            </a:r>
            <a:r>
              <a:rPr lang="es-CO" sz="2000" dirty="0" smtClean="0"/>
              <a:t>  </a:t>
            </a:r>
            <a:endParaRPr lang="es-CO" sz="2000" dirty="0"/>
          </a:p>
        </p:txBody>
      </p:sp>
    </p:spTree>
    <p:extLst>
      <p:ext uri="{BB962C8B-B14F-4D97-AF65-F5344CB8AC3E}">
        <p14:creationId xmlns:p14="http://schemas.microsoft.com/office/powerpoint/2010/main" val="4182192366"/>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2" end="2"/>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 calcmode="lin" valueType="num">
                                      <p:cBhvr>
                                        <p:cTn id="13"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3" end="3"/>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p:cTn id="19"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4" end="4"/>
                                            </p:txEl>
                                          </p:spTgt>
                                        </p:tgtEl>
                                      </p:cBhvr>
                                    </p:animEffect>
                                  </p:childTnLst>
                                </p:cTn>
                              </p:par>
                              <p:par>
                                <p:cTn id="23" presetID="31" presetClass="entr" presetSubtype="0" fill="hold" nodeType="with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anim calcmode="lin" valueType="num">
                                      <p:cBhvr>
                                        <p:cTn id="25"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26"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27"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28" dur="1000"/>
                                        <p:tgtEl>
                                          <p:spTgt spid="3">
                                            <p:txEl>
                                              <p:pRg st="5" end="5"/>
                                            </p:txEl>
                                          </p:spTgt>
                                        </p:tgtEl>
                                      </p:cBhvr>
                                    </p:animEffect>
                                  </p:childTnLst>
                                </p:cTn>
                              </p:par>
                              <p:par>
                                <p:cTn id="29" presetID="31" presetClass="entr" presetSubtype="0" fill="hold" nodeType="with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 calcmode="lin" valueType="num">
                                      <p:cBhvr>
                                        <p:cTn id="31"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6" end="6"/>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663</TotalTime>
  <Words>1604</Words>
  <Application>Microsoft Office PowerPoint</Application>
  <PresentationFormat>Presentación en pantalla (4:3)</PresentationFormat>
  <Paragraphs>72</Paragraphs>
  <Slides>14</Slides>
  <Notes>0</Notes>
  <HiddenSlides>0</HiddenSlides>
  <MMClips>0</MMClips>
  <ScaleCrop>false</ScaleCrop>
  <HeadingPairs>
    <vt:vector size="4" baseType="variant">
      <vt:variant>
        <vt:lpstr>Tema</vt:lpstr>
      </vt:variant>
      <vt:variant>
        <vt:i4>1</vt:i4>
      </vt:variant>
      <vt:variant>
        <vt:lpstr>Títulos de diapositiva</vt:lpstr>
      </vt:variant>
      <vt:variant>
        <vt:i4>14</vt:i4>
      </vt:variant>
    </vt:vector>
  </HeadingPairs>
  <TitlesOfParts>
    <vt:vector size="15" baseType="lpstr">
      <vt:lpstr>Tema de Office</vt:lpstr>
      <vt:lpstr>Presentación de PowerPoint</vt:lpstr>
      <vt:lpstr>Presentación de PowerPoint</vt:lpstr>
      <vt:lpstr>Si quieres entrar al reino de los cielos debes acogerte a las normas de Dios</vt:lpstr>
      <vt:lpstr>Presentación de PowerPoint</vt:lpstr>
      <vt:lpstr>Presentación de PowerPoint</vt:lpstr>
      <vt:lpstr>El fruto de la fe.</vt:lpstr>
      <vt:lpstr>El fruto del arrepentimiento:</vt:lpstr>
      <vt:lpstr>El fruto del bautismo:</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LAS TRES LLAVES PARA ENTRAR AL REINO DE LOS CIELOS</dc:title>
  <dc:creator>FAMILIA FIERRO CH</dc:creator>
  <cp:lastModifiedBy>FAMILIA FIERRO CH</cp:lastModifiedBy>
  <cp:revision>60</cp:revision>
  <dcterms:created xsi:type="dcterms:W3CDTF">2012-11-27T14:46:57Z</dcterms:created>
  <dcterms:modified xsi:type="dcterms:W3CDTF">2013-12-04T14:05:40Z</dcterms:modified>
</cp:coreProperties>
</file>